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Exo 2" panose="020B0604020202020204" charset="0"/>
      <p:regular r:id="rId42"/>
      <p:bold r:id="rId43"/>
      <p:italic r:id="rId44"/>
      <p:boldItalic r:id="rId45"/>
    </p:embeddedFont>
    <p:embeddedFont>
      <p:font typeface="Fira Sans Extra Condensed Medium" panose="020B0604020202020204" charset="0"/>
      <p:regular r:id="rId46"/>
      <p:bold r:id="rId47"/>
      <p:italic r:id="rId48"/>
      <p:boldItalic r:id="rId49"/>
    </p:embeddedFont>
    <p:embeddedFont>
      <p:font typeface="Nunito Light" pitchFamily="2" charset="0"/>
      <p:regular r:id="rId50"/>
    </p:embeddedFont>
    <p:embeddedFont>
      <p:font typeface="Roboto Condensed" panose="02000000000000000000" pitchFamily="2" charset="0"/>
      <p:regular r:id="rId51"/>
      <p:bold r:id="rId52"/>
      <p:italic r:id="rId53"/>
      <p:boldItalic r:id="rId54"/>
    </p:embeddedFont>
    <p:embeddedFont>
      <p:font typeface="Roboto Condensed Light" panose="020000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D1545F-4ED0-4DE8-AE2B-CCAABBA21422}">
  <a:tblStyle styleId="{20D1545F-4ED0-4DE8-AE2B-CCAABBA214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a387698de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a387698de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a4b6fd1ef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a4b6fd1ef8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4b6fd1ef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a4b6fd1ef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abd9df062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abd9df062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a387698de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a387698de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a42e641f39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a42e641f39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a8f06216f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a8f06216f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a8f06216f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a8f06216f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a8f06216f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a8f06216f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a8f06216f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a8f06216f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a8f06216f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a8f06216f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387698de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a387698de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a8f06216f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a8f06216f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a8f06216f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a8f06216f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Same, but with positive gap scores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a8f06216f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a8f06216f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a8f06216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a8f06216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a8f06216f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a8f06216f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a387698de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a387698de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b20e65b7e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b20e65b7e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b20e65b7e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b20e65b7e5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b20e65b7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b20e65b7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a387698de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a387698deb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a4b6fd1ef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a4b6fd1ef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a387698deb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a387698deb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a42e641f3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a42e641f3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a42e641f3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a42e641f3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a42e641f3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a42e641f3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a8f06216f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a8f06216f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a42e641f3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a42e641f3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a42e641f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a42e641f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sequences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a42e641f3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a42e641f3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a387698de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a387698de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abd9df062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abd9df062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a4b6fd1ef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a4b6fd1ef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a4b6fd1ef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a4b6fd1ef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a4b6fd1ef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a4b6fd1ef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a4b6fd1ef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a4b6fd1ef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4b6fd1ef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a4b6fd1ef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a4b6fd1ef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a4b6fd1ef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ctrTitle" idx="4294967295"/>
          </p:nvPr>
        </p:nvSpPr>
        <p:spPr>
          <a:xfrm>
            <a:off x="1128600" y="1809475"/>
            <a:ext cx="6886800" cy="13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SEQUENCE SIMILARITY </a:t>
            </a:r>
            <a:br>
              <a:rPr lang="en" sz="4000"/>
            </a:br>
            <a:r>
              <a:rPr lang="en" sz="4000"/>
              <a:t>AND DISTANCE</a:t>
            </a:r>
            <a:endParaRPr sz="4000"/>
          </a:p>
        </p:txBody>
      </p:sp>
      <p:cxnSp>
        <p:nvCxnSpPr>
          <p:cNvPr id="144" name="Google Shape;144;p29"/>
          <p:cNvCxnSpPr/>
          <p:nvPr/>
        </p:nvCxnSpPr>
        <p:spPr>
          <a:xfrm>
            <a:off x="3016200" y="3192300"/>
            <a:ext cx="3111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29"/>
          <p:cNvSpPr txBox="1">
            <a:spLocks noGrp="1"/>
          </p:cNvSpPr>
          <p:nvPr>
            <p:ph type="subTitle" idx="1"/>
          </p:nvPr>
        </p:nvSpPr>
        <p:spPr>
          <a:xfrm>
            <a:off x="2395956" y="32343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 Indel Gap Model Global Sequence Alignment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Cameron Arnold and Matthew Bland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81384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Gotoh Algorithm</a:t>
            </a:r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4294967295"/>
          </p:nvPr>
        </p:nvSpPr>
        <p:spPr>
          <a:xfrm>
            <a:off x="870650" y="1346325"/>
            <a:ext cx="6919200" cy="3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First proposed in 1982, the Gotoh Algorithm was a more computationally efficient alternative to the work done by Waterman </a:t>
            </a:r>
            <a:r>
              <a:rPr lang="en" sz="1300" i="1"/>
              <a:t>et al.</a:t>
            </a:r>
            <a:r>
              <a:rPr lang="en" sz="1300"/>
              <a:t> in 1976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Waterman </a:t>
            </a:r>
            <a:r>
              <a:rPr lang="en" sz="1300" i="1"/>
              <a:t>et al.</a:t>
            </a:r>
            <a:r>
              <a:rPr lang="en" sz="1300"/>
              <a:t> extended the Needleman-Wunsch algorithm to allow gaps of any length, but with a time efficiency of M</a:t>
            </a:r>
            <a:r>
              <a:rPr lang="en" sz="1300" baseline="30000"/>
              <a:t>2</a:t>
            </a:r>
            <a:r>
              <a:rPr lang="en" sz="1300"/>
              <a:t>N (where M and N are the lengths of the proteins or nucleic acids being compared)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en" sz="1300"/>
              <a:t>Gotoh algorithm essentially has a time of MN, but only if the gap weight follows the form         </a:t>
            </a:r>
            <a:r>
              <a:rPr lang="en" sz="1300" i="1"/>
              <a:t>w</a:t>
            </a:r>
            <a:r>
              <a:rPr lang="en" sz="1300" i="1" baseline="-25000"/>
              <a:t>k</a:t>
            </a:r>
            <a:r>
              <a:rPr lang="en" sz="1300"/>
              <a:t>=</a:t>
            </a:r>
            <a:r>
              <a:rPr lang="en" sz="1300" i="1"/>
              <a:t>uk </a:t>
            </a:r>
            <a:r>
              <a:rPr lang="en" sz="1300"/>
              <a:t>+ </a:t>
            </a:r>
            <a:r>
              <a:rPr lang="en" sz="1300" i="1"/>
              <a:t>v</a:t>
            </a:r>
            <a:r>
              <a:rPr lang="en" sz="1300"/>
              <a:t>, (u ≥ 0, v ≥ 0)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81384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Gotoh Algorithm</a:t>
            </a:r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body" idx="4294967295"/>
          </p:nvPr>
        </p:nvSpPr>
        <p:spPr>
          <a:xfrm>
            <a:off x="870650" y="1346325"/>
            <a:ext cx="6919200" cy="3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Let the two sequences be A = a</a:t>
            </a:r>
            <a:r>
              <a:rPr lang="en" sz="1300" baseline="-25000"/>
              <a:t>1</a:t>
            </a:r>
            <a:r>
              <a:rPr lang="en" sz="1300"/>
              <a:t>a</a:t>
            </a:r>
            <a:r>
              <a:rPr lang="en" sz="1300" baseline="-25000"/>
              <a:t>2</a:t>
            </a:r>
            <a:r>
              <a:rPr lang="en" sz="1300"/>
              <a:t>…a</a:t>
            </a:r>
            <a:r>
              <a:rPr lang="en" sz="1300" baseline="-25000"/>
              <a:t>M</a:t>
            </a:r>
            <a:r>
              <a:rPr lang="en" sz="1300"/>
              <a:t> and B = b</a:t>
            </a:r>
            <a:r>
              <a:rPr lang="en" sz="1300" baseline="-25000"/>
              <a:t>1</a:t>
            </a:r>
            <a:r>
              <a:rPr lang="en" sz="1300"/>
              <a:t>b</a:t>
            </a:r>
            <a:r>
              <a:rPr lang="en" sz="1300" baseline="-25000"/>
              <a:t>2</a:t>
            </a:r>
            <a:r>
              <a:rPr lang="en" sz="1300"/>
              <a:t>…b</a:t>
            </a:r>
            <a:r>
              <a:rPr lang="en" sz="1300" baseline="-25000"/>
              <a:t>N</a:t>
            </a:r>
            <a:r>
              <a:rPr lang="en" sz="1300"/>
              <a:t> with a weight d(a</a:t>
            </a:r>
            <a:r>
              <a:rPr lang="en" sz="1300" baseline="-25000"/>
              <a:t>m</a:t>
            </a:r>
            <a:r>
              <a:rPr lang="en" sz="1300"/>
              <a:t>,b</a:t>
            </a:r>
            <a:r>
              <a:rPr lang="en" sz="1300" baseline="-25000"/>
              <a:t>n</a:t>
            </a:r>
            <a:r>
              <a:rPr lang="en" sz="1300"/>
              <a:t>) defined for each, typically defined with </a:t>
            </a:r>
            <a:r>
              <a:rPr lang="en" sz="1300">
                <a:solidFill>
                  <a:schemeClr val="hlink"/>
                </a:solidFill>
              </a:rPr>
              <a:t>d(a</a:t>
            </a:r>
            <a:r>
              <a:rPr lang="en" sz="1300" baseline="-25000">
                <a:solidFill>
                  <a:schemeClr val="hlink"/>
                </a:solidFill>
              </a:rPr>
              <a:t>m</a:t>
            </a:r>
            <a:r>
              <a:rPr lang="en" sz="1300">
                <a:solidFill>
                  <a:schemeClr val="hlink"/>
                </a:solidFill>
              </a:rPr>
              <a:t>,b</a:t>
            </a:r>
            <a:r>
              <a:rPr lang="en" sz="1300" baseline="-25000">
                <a:solidFill>
                  <a:schemeClr val="hlink"/>
                </a:solidFill>
              </a:rPr>
              <a:t>n</a:t>
            </a:r>
            <a:r>
              <a:rPr lang="en" sz="1300">
                <a:solidFill>
                  <a:schemeClr val="hlink"/>
                </a:solidFill>
              </a:rPr>
              <a:t>)  ≤ 0 if a</a:t>
            </a:r>
            <a:r>
              <a:rPr lang="en" sz="1300" baseline="-25000">
                <a:solidFill>
                  <a:schemeClr val="hlink"/>
                </a:solidFill>
              </a:rPr>
              <a:t>m</a:t>
            </a:r>
            <a:r>
              <a:rPr lang="en" sz="1300">
                <a:solidFill>
                  <a:schemeClr val="hlink"/>
                </a:solidFill>
              </a:rPr>
              <a:t>= b</a:t>
            </a:r>
            <a:r>
              <a:rPr lang="en" sz="1300" baseline="-25000">
                <a:solidFill>
                  <a:schemeClr val="hlink"/>
                </a:solidFill>
              </a:rPr>
              <a:t>n</a:t>
            </a:r>
            <a:r>
              <a:rPr lang="en" sz="1300">
                <a:solidFill>
                  <a:schemeClr val="hlink"/>
                </a:solidFill>
              </a:rPr>
              <a:t> and d(a</a:t>
            </a:r>
            <a:r>
              <a:rPr lang="en" sz="1300" baseline="-25000">
                <a:solidFill>
                  <a:schemeClr val="hlink"/>
                </a:solidFill>
              </a:rPr>
              <a:t>m</a:t>
            </a:r>
            <a:r>
              <a:rPr lang="en" sz="1300">
                <a:solidFill>
                  <a:schemeClr val="hlink"/>
                </a:solidFill>
              </a:rPr>
              <a:t>,b</a:t>
            </a:r>
            <a:r>
              <a:rPr lang="en" sz="1300" baseline="-25000">
                <a:solidFill>
                  <a:schemeClr val="hlink"/>
                </a:solidFill>
              </a:rPr>
              <a:t>n</a:t>
            </a:r>
            <a:r>
              <a:rPr lang="en" sz="1300">
                <a:solidFill>
                  <a:schemeClr val="hlink"/>
                </a:solidFill>
              </a:rPr>
              <a:t>)  &gt; 0 if a</a:t>
            </a:r>
            <a:r>
              <a:rPr lang="en" sz="1300" baseline="-25000">
                <a:solidFill>
                  <a:schemeClr val="hlink"/>
                </a:solidFill>
              </a:rPr>
              <a:t>m </a:t>
            </a:r>
            <a:r>
              <a:rPr lang="en" sz="1300">
                <a:solidFill>
                  <a:schemeClr val="hlink"/>
                </a:solidFill>
              </a:rPr>
              <a:t>!= b</a:t>
            </a:r>
            <a:r>
              <a:rPr lang="en" sz="1300" baseline="-25000">
                <a:solidFill>
                  <a:schemeClr val="hlink"/>
                </a:solidFill>
              </a:rPr>
              <a:t>n</a:t>
            </a:r>
            <a:endParaRPr sz="1300">
              <a:solidFill>
                <a:schemeClr val="hlink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1300"/>
              <a:buChar char="-"/>
            </a:pPr>
            <a:r>
              <a:rPr lang="en" sz="1300">
                <a:solidFill>
                  <a:schemeClr val="hlink"/>
                </a:solidFill>
              </a:rPr>
              <a:t>The algorithm from Waterman </a:t>
            </a:r>
            <a:r>
              <a:rPr lang="en" sz="1300" i="1">
                <a:solidFill>
                  <a:schemeClr val="hlink"/>
                </a:solidFill>
              </a:rPr>
              <a:t>et al.</a:t>
            </a:r>
            <a:r>
              <a:rPr lang="en" sz="1300">
                <a:solidFill>
                  <a:schemeClr val="hlink"/>
                </a:solidFill>
              </a:rPr>
              <a:t> defines D</a:t>
            </a:r>
            <a:r>
              <a:rPr lang="en" sz="1300" baseline="-25000">
                <a:solidFill>
                  <a:schemeClr val="hlink"/>
                </a:solidFill>
              </a:rPr>
              <a:t>m,n</a:t>
            </a:r>
            <a:r>
              <a:rPr lang="en" sz="1300">
                <a:solidFill>
                  <a:schemeClr val="hlink"/>
                </a:solidFill>
              </a:rPr>
              <a:t> = min[D</a:t>
            </a:r>
            <a:r>
              <a:rPr lang="en" sz="1300" baseline="-25000">
                <a:solidFill>
                  <a:schemeClr val="hlink"/>
                </a:solidFill>
              </a:rPr>
              <a:t>m-1,n-1</a:t>
            </a:r>
            <a:r>
              <a:rPr lang="en" sz="1300">
                <a:solidFill>
                  <a:schemeClr val="hlink"/>
                </a:solidFill>
              </a:rPr>
              <a:t>+d(a</a:t>
            </a:r>
            <a:r>
              <a:rPr lang="en" sz="1300" baseline="-25000">
                <a:solidFill>
                  <a:schemeClr val="hlink"/>
                </a:solidFill>
              </a:rPr>
              <a:t>m</a:t>
            </a:r>
            <a:r>
              <a:rPr lang="en" sz="1300">
                <a:solidFill>
                  <a:schemeClr val="hlink"/>
                </a:solidFill>
              </a:rPr>
              <a:t>, b</a:t>
            </a:r>
            <a:r>
              <a:rPr lang="en" sz="1300" baseline="-25000">
                <a:solidFill>
                  <a:schemeClr val="hlink"/>
                </a:solidFill>
              </a:rPr>
              <a:t>n</a:t>
            </a:r>
            <a:r>
              <a:rPr lang="en" sz="1300">
                <a:solidFill>
                  <a:schemeClr val="hlink"/>
                </a:solidFill>
              </a:rPr>
              <a:t>), P</a:t>
            </a:r>
            <a:r>
              <a:rPr lang="en" sz="1300" baseline="-25000">
                <a:solidFill>
                  <a:schemeClr val="hlink"/>
                </a:solidFill>
              </a:rPr>
              <a:t>m, n</a:t>
            </a:r>
            <a:r>
              <a:rPr lang="en" sz="1300">
                <a:solidFill>
                  <a:schemeClr val="hlink"/>
                </a:solidFill>
              </a:rPr>
              <a:t>, Q</a:t>
            </a:r>
            <a:r>
              <a:rPr lang="en" sz="1300" baseline="-25000">
                <a:solidFill>
                  <a:schemeClr val="hlink"/>
                </a:solidFill>
              </a:rPr>
              <a:t>m, n</a:t>
            </a:r>
            <a:r>
              <a:rPr lang="en" sz="1300">
                <a:solidFill>
                  <a:schemeClr val="hlink"/>
                </a:solidFill>
              </a:rPr>
              <a:t>], where P</a:t>
            </a:r>
            <a:r>
              <a:rPr lang="en" sz="1300" baseline="-25000">
                <a:solidFill>
                  <a:schemeClr val="hlink"/>
                </a:solidFill>
              </a:rPr>
              <a:t>m, n</a:t>
            </a:r>
            <a:r>
              <a:rPr lang="en" sz="1300">
                <a:solidFill>
                  <a:schemeClr val="hlink"/>
                </a:solidFill>
              </a:rPr>
              <a:t>, Q</a:t>
            </a:r>
            <a:r>
              <a:rPr lang="en" sz="1300" baseline="-25000">
                <a:solidFill>
                  <a:schemeClr val="hlink"/>
                </a:solidFill>
              </a:rPr>
              <a:t>m, n </a:t>
            </a:r>
            <a:r>
              <a:rPr lang="en" sz="1300">
                <a:solidFill>
                  <a:schemeClr val="hlink"/>
                </a:solidFill>
              </a:rPr>
              <a:t>are calculated in m-1/n-1 steps</a:t>
            </a:r>
            <a:endParaRPr sz="1300">
              <a:solidFill>
                <a:schemeClr val="hlink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hlink"/>
              </a:buClr>
              <a:buSzPts val="1300"/>
              <a:buChar char="-"/>
            </a:pPr>
            <a:r>
              <a:rPr lang="en" sz="1300">
                <a:solidFill>
                  <a:schemeClr val="hlink"/>
                </a:solidFill>
              </a:rPr>
              <a:t>Gotoh proposes that these can be calculated in a single step using the following recursive relations</a:t>
            </a:r>
            <a:br>
              <a:rPr lang="en" sz="1300">
                <a:solidFill>
                  <a:schemeClr val="hlink"/>
                </a:solidFill>
              </a:rPr>
            </a:br>
            <a:br>
              <a:rPr lang="en" sz="1300">
                <a:solidFill>
                  <a:schemeClr val="hlink"/>
                </a:solidFill>
              </a:rPr>
            </a:br>
            <a:br>
              <a:rPr lang="en" sz="1300">
                <a:solidFill>
                  <a:schemeClr val="hlink"/>
                </a:solidFill>
              </a:rPr>
            </a:br>
            <a:r>
              <a:rPr lang="en" sz="1300">
                <a:solidFill>
                  <a:schemeClr val="hlink"/>
                </a:solidFill>
              </a:rPr>
              <a:t>And a similar derivation to get </a:t>
            </a:r>
            <a:br>
              <a:rPr lang="en" sz="1300">
                <a:solidFill>
                  <a:schemeClr val="hlink"/>
                </a:solidFill>
              </a:rPr>
            </a:br>
            <a:r>
              <a:rPr lang="en" sz="1300">
                <a:solidFill>
                  <a:schemeClr val="hlink"/>
                </a:solidFill>
              </a:rPr>
              <a:t>Q</a:t>
            </a:r>
            <a:r>
              <a:rPr lang="en" sz="1300" baseline="-25000">
                <a:solidFill>
                  <a:schemeClr val="hlink"/>
                </a:solidFill>
              </a:rPr>
              <a:t>m,n</a:t>
            </a:r>
            <a:r>
              <a:rPr lang="en" sz="1300">
                <a:solidFill>
                  <a:schemeClr val="hlink"/>
                </a:solidFill>
              </a:rPr>
              <a:t> = Min[D</a:t>
            </a:r>
            <a:r>
              <a:rPr lang="en" sz="1300" baseline="-25000">
                <a:solidFill>
                  <a:schemeClr val="hlink"/>
                </a:solidFill>
              </a:rPr>
              <a:t>m,n-1</a:t>
            </a:r>
            <a:r>
              <a:rPr lang="en" sz="1300">
                <a:solidFill>
                  <a:schemeClr val="hlink"/>
                </a:solidFill>
              </a:rPr>
              <a:t> + w</a:t>
            </a:r>
            <a:r>
              <a:rPr lang="en" sz="1300" baseline="-25000">
                <a:solidFill>
                  <a:schemeClr val="hlink"/>
                </a:solidFill>
              </a:rPr>
              <a:t>1</a:t>
            </a:r>
            <a:r>
              <a:rPr lang="en" sz="1300">
                <a:solidFill>
                  <a:schemeClr val="hlink"/>
                </a:solidFill>
              </a:rPr>
              <a:t>, Q</a:t>
            </a:r>
            <a:r>
              <a:rPr lang="en" sz="1300" baseline="-25000">
                <a:solidFill>
                  <a:schemeClr val="hlink"/>
                </a:solidFill>
              </a:rPr>
              <a:t>m,n-1</a:t>
            </a:r>
            <a:r>
              <a:rPr lang="en" sz="1300">
                <a:solidFill>
                  <a:schemeClr val="hlink"/>
                </a:solidFill>
              </a:rPr>
              <a:t> + u]</a:t>
            </a:r>
            <a:endParaRPr sz="1300">
              <a:solidFill>
                <a:schemeClr val="hlink"/>
              </a:solidFill>
            </a:endParaRPr>
          </a:p>
        </p:txBody>
      </p:sp>
      <p:pic>
        <p:nvPicPr>
          <p:cNvPr id="215" name="Google Shape;215;p39"/>
          <p:cNvPicPr preferRelativeResize="0"/>
          <p:nvPr/>
        </p:nvPicPr>
        <p:blipFill rotWithShape="1">
          <a:blip r:embed="rId3">
            <a:alphaModFix/>
          </a:blip>
          <a:srcRect l="3950" t="5410" r="3104" b="-5409"/>
          <a:stretch/>
        </p:blipFill>
        <p:spPr>
          <a:xfrm>
            <a:off x="3778525" y="3024450"/>
            <a:ext cx="4292649" cy="17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81384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Gotoh Algorithm</a:t>
            </a:r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body" idx="4294967295"/>
          </p:nvPr>
        </p:nvSpPr>
        <p:spPr>
          <a:xfrm>
            <a:off x="870650" y="1346325"/>
            <a:ext cx="6919200" cy="3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-"/>
            </a:pPr>
            <a:r>
              <a:rPr lang="en" sz="1300">
                <a:solidFill>
                  <a:schemeClr val="hlink"/>
                </a:solidFill>
              </a:rPr>
              <a:t>Using these definitions, the induction is completed in MN steps, choosing the smallest of the three numbers for D</a:t>
            </a:r>
            <a:r>
              <a:rPr lang="en" sz="1300" baseline="-25000">
                <a:solidFill>
                  <a:schemeClr val="hlink"/>
                </a:solidFill>
              </a:rPr>
              <a:t>m,n</a:t>
            </a:r>
            <a:r>
              <a:rPr lang="en" sz="1300">
                <a:solidFill>
                  <a:schemeClr val="hlink"/>
                </a:solidFill>
              </a:rPr>
              <a:t> and the smallest of the two numbers for P</a:t>
            </a:r>
            <a:r>
              <a:rPr lang="en" sz="1300" baseline="-25000">
                <a:solidFill>
                  <a:schemeClr val="hlink"/>
                </a:solidFill>
              </a:rPr>
              <a:t>m,n</a:t>
            </a:r>
            <a:r>
              <a:rPr lang="en" sz="1300">
                <a:solidFill>
                  <a:schemeClr val="hlink"/>
                </a:solidFill>
              </a:rPr>
              <a:t> and Q</a:t>
            </a:r>
            <a:r>
              <a:rPr lang="en" sz="1300" baseline="-25000">
                <a:solidFill>
                  <a:schemeClr val="hlink"/>
                </a:solidFill>
              </a:rPr>
              <a:t>m,n</a:t>
            </a:r>
            <a:endParaRPr sz="1300">
              <a:solidFill>
                <a:schemeClr val="hlink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hlink"/>
              </a:buClr>
              <a:buSzPts val="1300"/>
              <a:buChar char="-"/>
            </a:pPr>
            <a:r>
              <a:rPr lang="en" sz="1300">
                <a:solidFill>
                  <a:schemeClr val="hlink"/>
                </a:solidFill>
              </a:rPr>
              <a:t>Gotoh also notes that all the elements of </a:t>
            </a:r>
            <a:br>
              <a:rPr lang="en" sz="1300">
                <a:solidFill>
                  <a:schemeClr val="hlink"/>
                </a:solidFill>
              </a:rPr>
            </a:br>
            <a:r>
              <a:rPr lang="en" sz="1300">
                <a:solidFill>
                  <a:schemeClr val="hlink"/>
                </a:solidFill>
              </a:rPr>
              <a:t>D</a:t>
            </a:r>
            <a:r>
              <a:rPr lang="en" sz="1300" baseline="-25000">
                <a:solidFill>
                  <a:schemeClr val="hlink"/>
                </a:solidFill>
              </a:rPr>
              <a:t>m,n</a:t>
            </a:r>
            <a:r>
              <a:rPr lang="en" sz="1300">
                <a:solidFill>
                  <a:schemeClr val="hlink"/>
                </a:solidFill>
              </a:rPr>
              <a:t>, P</a:t>
            </a:r>
            <a:r>
              <a:rPr lang="en" sz="1300" baseline="-25000">
                <a:solidFill>
                  <a:schemeClr val="hlink"/>
                </a:solidFill>
              </a:rPr>
              <a:t>m,n</a:t>
            </a:r>
            <a:r>
              <a:rPr lang="en" sz="1300">
                <a:solidFill>
                  <a:schemeClr val="hlink"/>
                </a:solidFill>
              </a:rPr>
              <a:t>, and Q</a:t>
            </a:r>
            <a:r>
              <a:rPr lang="en" sz="1300" baseline="-25000">
                <a:solidFill>
                  <a:schemeClr val="hlink"/>
                </a:solidFill>
              </a:rPr>
              <a:t>m,n</a:t>
            </a:r>
            <a:r>
              <a:rPr lang="en" sz="1300">
                <a:solidFill>
                  <a:schemeClr val="hlink"/>
                </a:solidFill>
              </a:rPr>
              <a:t> do not need to be </a:t>
            </a:r>
            <a:br>
              <a:rPr lang="en" sz="1300">
                <a:solidFill>
                  <a:schemeClr val="hlink"/>
                </a:solidFill>
              </a:rPr>
            </a:br>
            <a:r>
              <a:rPr lang="en" sz="1300">
                <a:solidFill>
                  <a:schemeClr val="hlink"/>
                </a:solidFill>
              </a:rPr>
              <a:t>memorized, but can instead be stored in </a:t>
            </a:r>
            <a:br>
              <a:rPr lang="en" sz="1300">
                <a:solidFill>
                  <a:schemeClr val="hlink"/>
                </a:solidFill>
              </a:rPr>
            </a:br>
            <a:r>
              <a:rPr lang="en" sz="1300">
                <a:solidFill>
                  <a:schemeClr val="hlink"/>
                </a:solidFill>
              </a:rPr>
              <a:t>two temporary one dimensional array, and </a:t>
            </a:r>
            <a:br>
              <a:rPr lang="en" sz="1300">
                <a:solidFill>
                  <a:schemeClr val="hlink"/>
                </a:solidFill>
              </a:rPr>
            </a:br>
            <a:r>
              <a:rPr lang="en" sz="1300">
                <a:solidFill>
                  <a:schemeClr val="hlink"/>
                </a:solidFill>
              </a:rPr>
              <a:t>one variable, improving space complexity</a:t>
            </a:r>
            <a:endParaRPr sz="1300">
              <a:solidFill>
                <a:schemeClr val="hlink"/>
              </a:solidFill>
            </a:endParaRPr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3">
            <a:alphaModFix/>
          </a:blip>
          <a:srcRect t="1661"/>
          <a:stretch/>
        </p:blipFill>
        <p:spPr>
          <a:xfrm>
            <a:off x="4390675" y="2087100"/>
            <a:ext cx="4074399" cy="260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>
            <a:hlinkClick r:id="" action="ppaction://noaction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41"/>
          <p:cNvSpPr txBox="1">
            <a:spLocks noGrp="1"/>
          </p:cNvSpPr>
          <p:nvPr>
            <p:ph type="ctrTitle"/>
          </p:nvPr>
        </p:nvSpPr>
        <p:spPr>
          <a:xfrm flipH="1">
            <a:off x="9952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ANALYSIS OF ALGORITHM</a:t>
            </a:r>
            <a:endParaRPr sz="2900"/>
          </a:p>
        </p:txBody>
      </p:sp>
      <p:sp>
        <p:nvSpPr>
          <p:cNvPr id="229" name="Google Shape;229;p41"/>
          <p:cNvSpPr txBox="1">
            <a:spLocks noGrp="1"/>
          </p:cNvSpPr>
          <p:nvPr>
            <p:ph type="title" idx="2"/>
          </p:nvPr>
        </p:nvSpPr>
        <p:spPr>
          <a:xfrm flipH="1">
            <a:off x="995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30" name="Google Shape;230;p41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31" name="Google Shape;231;p41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1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1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1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1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6" name="Google Shape;236;p41"/>
          <p:cNvCxnSpPr/>
          <p:nvPr/>
        </p:nvCxnSpPr>
        <p:spPr>
          <a:xfrm>
            <a:off x="0" y="4028275"/>
            <a:ext cx="5106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/>
          <p:nvPr/>
        </p:nvSpPr>
        <p:spPr>
          <a:xfrm>
            <a:off x="6587520" y="2413500"/>
            <a:ext cx="1294800" cy="824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42"/>
          <p:cNvSpPr/>
          <p:nvPr/>
        </p:nvSpPr>
        <p:spPr>
          <a:xfrm>
            <a:off x="4860427" y="2414238"/>
            <a:ext cx="1294800" cy="824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2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56862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STAGES</a:t>
            </a:r>
            <a:endParaRPr/>
          </a:p>
        </p:txBody>
      </p:sp>
      <p:sp>
        <p:nvSpPr>
          <p:cNvPr id="244" name="Google Shape;244;p42"/>
          <p:cNvSpPr/>
          <p:nvPr/>
        </p:nvSpPr>
        <p:spPr>
          <a:xfrm>
            <a:off x="1257295" y="2388723"/>
            <a:ext cx="1294800" cy="824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2"/>
          <p:cNvSpPr txBox="1"/>
          <p:nvPr/>
        </p:nvSpPr>
        <p:spPr>
          <a:xfrm>
            <a:off x="1189345" y="2520877"/>
            <a:ext cx="1430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1. INITIALIZE</a:t>
            </a:r>
            <a:br>
              <a:rPr lang="en" sz="11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" sz="11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THE MATRICES</a:t>
            </a:r>
            <a:endParaRPr sz="11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46" name="Google Shape;246;p42"/>
          <p:cNvCxnSpPr/>
          <p:nvPr/>
        </p:nvCxnSpPr>
        <p:spPr>
          <a:xfrm flipH="1">
            <a:off x="2590338" y="2848975"/>
            <a:ext cx="4242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42"/>
          <p:cNvCxnSpPr/>
          <p:nvPr/>
        </p:nvCxnSpPr>
        <p:spPr>
          <a:xfrm rot="5400000">
            <a:off x="2419363" y="1760875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42"/>
          <p:cNvSpPr txBox="1"/>
          <p:nvPr/>
        </p:nvSpPr>
        <p:spPr>
          <a:xfrm>
            <a:off x="3017263" y="1382311"/>
            <a:ext cx="1430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MATRIX A</a:t>
            </a:r>
            <a:endParaRPr sz="11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9" name="Google Shape;249;p42"/>
          <p:cNvSpPr txBox="1"/>
          <p:nvPr/>
        </p:nvSpPr>
        <p:spPr>
          <a:xfrm>
            <a:off x="2989513" y="1743446"/>
            <a:ext cx="14862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Optimal Fit Alignment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0" name="Google Shape;250;p42"/>
          <p:cNvSpPr txBox="1"/>
          <p:nvPr/>
        </p:nvSpPr>
        <p:spPr>
          <a:xfrm>
            <a:off x="3017263" y="2338611"/>
            <a:ext cx="1430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MATRIX D</a:t>
            </a:r>
            <a:endParaRPr sz="11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51" name="Google Shape;251;p42"/>
          <p:cNvSpPr txBox="1"/>
          <p:nvPr/>
        </p:nvSpPr>
        <p:spPr>
          <a:xfrm>
            <a:off x="2989513" y="2721196"/>
            <a:ext cx="14862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Optimal Fit Alignment </a:t>
            </a:r>
            <a:br>
              <a:rPr lang="en" sz="8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8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(ends with deletion of a</a:t>
            </a:r>
            <a:r>
              <a:rPr lang="en" sz="800" baseline="-25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</a:t>
            </a:r>
            <a:r>
              <a:rPr lang="en" sz="8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</a:t>
            </a:r>
            <a:endParaRPr sz="8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2" name="Google Shape;252;p42"/>
          <p:cNvSpPr txBox="1"/>
          <p:nvPr/>
        </p:nvSpPr>
        <p:spPr>
          <a:xfrm>
            <a:off x="3017263" y="3389636"/>
            <a:ext cx="14307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MATRIX I</a:t>
            </a:r>
            <a:endParaRPr sz="11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53" name="Google Shape;253;p42"/>
          <p:cNvSpPr txBox="1"/>
          <p:nvPr/>
        </p:nvSpPr>
        <p:spPr>
          <a:xfrm>
            <a:off x="2989513" y="3772221"/>
            <a:ext cx="14862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Optimal Fit Alignment </a:t>
            </a:r>
            <a:br>
              <a:rPr lang="en" sz="8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8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(ends with insertion of b</a:t>
            </a:r>
            <a:r>
              <a:rPr lang="en" sz="800" baseline="-25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</a:t>
            </a:r>
            <a:r>
              <a:rPr lang="en" sz="8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</a:t>
            </a:r>
            <a:endParaRPr sz="8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54" name="Google Shape;254;p42"/>
          <p:cNvCxnSpPr/>
          <p:nvPr/>
        </p:nvCxnSpPr>
        <p:spPr>
          <a:xfrm rot="5400000" flipH="1">
            <a:off x="2419363" y="3261552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42"/>
          <p:cNvSpPr txBox="1"/>
          <p:nvPr/>
        </p:nvSpPr>
        <p:spPr>
          <a:xfrm>
            <a:off x="4750552" y="2546392"/>
            <a:ext cx="1430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2. COMPUTE</a:t>
            </a:r>
            <a:br>
              <a:rPr lang="en" sz="11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" sz="11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THE MATRICES</a:t>
            </a:r>
            <a:endParaRPr sz="11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6523954" y="2546769"/>
            <a:ext cx="1430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3. TRACEBACK </a:t>
            </a:r>
            <a:br>
              <a:rPr lang="en" sz="11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</a:br>
            <a:r>
              <a:rPr lang="en" sz="11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THE MATRICES</a:t>
            </a:r>
            <a:endParaRPr sz="11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57" name="Google Shape;257;p42"/>
          <p:cNvSpPr/>
          <p:nvPr/>
        </p:nvSpPr>
        <p:spPr>
          <a:xfrm>
            <a:off x="3085213" y="1382300"/>
            <a:ext cx="1294800" cy="82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2"/>
          <p:cNvSpPr/>
          <p:nvPr/>
        </p:nvSpPr>
        <p:spPr>
          <a:xfrm>
            <a:off x="3068500" y="2423950"/>
            <a:ext cx="1294800" cy="82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2"/>
          <p:cNvSpPr/>
          <p:nvPr/>
        </p:nvSpPr>
        <p:spPr>
          <a:xfrm>
            <a:off x="3085213" y="3465600"/>
            <a:ext cx="1294800" cy="82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" name="Google Shape;260;p42"/>
          <p:cNvCxnSpPr/>
          <p:nvPr/>
        </p:nvCxnSpPr>
        <p:spPr>
          <a:xfrm rot="-5400000" flipH="1">
            <a:off x="4410968" y="1783738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42"/>
          <p:cNvCxnSpPr/>
          <p:nvPr/>
        </p:nvCxnSpPr>
        <p:spPr>
          <a:xfrm rot="-5400000">
            <a:off x="4410968" y="3284415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42"/>
          <p:cNvCxnSpPr/>
          <p:nvPr/>
        </p:nvCxnSpPr>
        <p:spPr>
          <a:xfrm>
            <a:off x="6194407" y="2848983"/>
            <a:ext cx="3588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42"/>
          <p:cNvCxnSpPr/>
          <p:nvPr/>
        </p:nvCxnSpPr>
        <p:spPr>
          <a:xfrm flipH="1">
            <a:off x="4406063" y="2885338"/>
            <a:ext cx="4242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61212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1. INITIALIZE THE MATRICES (SIMILARITY)</a:t>
            </a:r>
            <a:endParaRPr sz="2200"/>
          </a:p>
        </p:txBody>
      </p:sp>
      <p:sp>
        <p:nvSpPr>
          <p:cNvPr id="269" name="Google Shape;269;p43"/>
          <p:cNvSpPr txBox="1">
            <a:spLocks noGrp="1"/>
          </p:cNvSpPr>
          <p:nvPr>
            <p:ph type="body" idx="4294967295"/>
          </p:nvPr>
        </p:nvSpPr>
        <p:spPr>
          <a:xfrm>
            <a:off x="910775" y="3665575"/>
            <a:ext cx="1959600" cy="14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MATRIX A:</a:t>
            </a:r>
            <a:endParaRPr sz="16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A(0, 0) = 0</a:t>
            </a:r>
            <a:br>
              <a:rPr lang="en" sz="1500"/>
            </a:br>
            <a:r>
              <a:rPr lang="en" sz="1500"/>
              <a:t>A(i, 0) = g</a:t>
            </a:r>
            <a:r>
              <a:rPr lang="en" sz="1500" baseline="-25000"/>
              <a:t>ini </a:t>
            </a:r>
            <a:r>
              <a:rPr lang="en" sz="1500"/>
              <a:t>+ i * g</a:t>
            </a:r>
            <a:r>
              <a:rPr lang="en" sz="1500" baseline="-25000"/>
              <a:t>ext</a:t>
            </a:r>
            <a:r>
              <a:rPr lang="en" sz="1100" baseline="-25000"/>
              <a:t>i</a:t>
            </a:r>
            <a:br>
              <a:rPr lang="en" sz="1100" baseline="-25000"/>
            </a:br>
            <a:r>
              <a:rPr lang="en" sz="1500">
                <a:solidFill>
                  <a:schemeClr val="hlink"/>
                </a:solidFill>
              </a:rPr>
              <a:t>A(0, j) = g</a:t>
            </a:r>
            <a:r>
              <a:rPr lang="en" sz="1500" baseline="-25000">
                <a:solidFill>
                  <a:schemeClr val="hlink"/>
                </a:solidFill>
              </a:rPr>
              <a:t>ini </a:t>
            </a:r>
            <a:r>
              <a:rPr lang="en" sz="1500">
                <a:solidFill>
                  <a:schemeClr val="hlink"/>
                </a:solidFill>
              </a:rPr>
              <a:t>+ j * g</a:t>
            </a:r>
            <a:r>
              <a:rPr lang="en" sz="1500" baseline="-25000">
                <a:solidFill>
                  <a:schemeClr val="hlink"/>
                </a:solidFill>
              </a:rPr>
              <a:t>ext</a:t>
            </a:r>
            <a:r>
              <a:rPr lang="en" sz="1100" baseline="-25000">
                <a:solidFill>
                  <a:schemeClr val="hlink"/>
                </a:solidFill>
              </a:rPr>
              <a:t>i</a:t>
            </a:r>
            <a:endParaRPr sz="1100" baseline="-25000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None/>
            </a:pPr>
            <a:endParaRPr sz="1300"/>
          </a:p>
        </p:txBody>
      </p:sp>
      <p:sp>
        <p:nvSpPr>
          <p:cNvPr id="270" name="Google Shape;270;p43"/>
          <p:cNvSpPr txBox="1">
            <a:spLocks noGrp="1"/>
          </p:cNvSpPr>
          <p:nvPr>
            <p:ph type="body" idx="4294967295"/>
          </p:nvPr>
        </p:nvSpPr>
        <p:spPr>
          <a:xfrm>
            <a:off x="3592200" y="3665575"/>
            <a:ext cx="1959600" cy="8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MATRIX I:</a:t>
            </a:r>
            <a:endParaRPr sz="16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I(i, 0) = A(i, 0) + g</a:t>
            </a:r>
            <a:r>
              <a:rPr lang="en" sz="1500" baseline="-25000"/>
              <a:t>ini</a:t>
            </a:r>
            <a:endParaRPr sz="1500" baseline="-25000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None/>
            </a:pPr>
            <a:endParaRPr sz="1300"/>
          </a:p>
        </p:txBody>
      </p:sp>
      <p:sp>
        <p:nvSpPr>
          <p:cNvPr id="271" name="Google Shape;271;p43"/>
          <p:cNvSpPr txBox="1">
            <a:spLocks noGrp="1"/>
          </p:cNvSpPr>
          <p:nvPr>
            <p:ph type="body" idx="4294967295"/>
          </p:nvPr>
        </p:nvSpPr>
        <p:spPr>
          <a:xfrm>
            <a:off x="6482088" y="584550"/>
            <a:ext cx="26619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700"/>
              <a:t>gap</a:t>
            </a:r>
            <a:r>
              <a:rPr lang="en" sz="1700" baseline="-25000"/>
              <a:t>init </a:t>
            </a:r>
            <a:r>
              <a:rPr lang="en" sz="1700"/>
              <a:t>= -10  gap</a:t>
            </a:r>
            <a:r>
              <a:rPr lang="en" sz="1700" baseline="-25000"/>
              <a:t>ext</a:t>
            </a:r>
            <a:r>
              <a:rPr lang="en" sz="1700"/>
              <a:t> = -2</a:t>
            </a:r>
            <a:endParaRPr sz="1700"/>
          </a:p>
        </p:txBody>
      </p:sp>
      <p:graphicFrame>
        <p:nvGraphicFramePr>
          <p:cNvPr id="272" name="Google Shape;272;p43"/>
          <p:cNvGraphicFramePr/>
          <p:nvPr/>
        </p:nvGraphicFramePr>
        <p:xfrm>
          <a:off x="519800" y="1442688"/>
          <a:ext cx="2524350" cy="2105700"/>
        </p:xfrm>
        <a:graphic>
          <a:graphicData uri="http://schemas.openxmlformats.org/drawingml/2006/table">
            <a:tbl>
              <a:tblPr>
                <a:noFill/>
                <a:tableStyleId>{20D1545F-4ED0-4DE8-AE2B-CCAABBA21422}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2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a</a:t>
                      </a:r>
                      <a:r>
                        <a:rPr lang="en" sz="950" baseline="-25000"/>
                        <a:t>0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en" sz="950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en" sz="950" baseline="-25000">
                          <a:solidFill>
                            <a:schemeClr val="dk1"/>
                          </a:solidFill>
                        </a:rPr>
                        <a:t>2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en" sz="950" baseline="-25000">
                          <a:solidFill>
                            <a:schemeClr val="dk1"/>
                          </a:solidFill>
                        </a:rPr>
                        <a:t>m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0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0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-12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-14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A(0,m)</a:t>
                      </a:r>
                      <a:endParaRPr sz="8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1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-12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2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-14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n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A(n,0)</a:t>
                      </a:r>
                      <a:endParaRPr sz="8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73" name="Google Shape;273;p43"/>
          <p:cNvGraphicFramePr/>
          <p:nvPr/>
        </p:nvGraphicFramePr>
        <p:xfrm>
          <a:off x="3412050" y="1442688"/>
          <a:ext cx="2319900" cy="2105700"/>
        </p:xfrm>
        <a:graphic>
          <a:graphicData uri="http://schemas.openxmlformats.org/drawingml/2006/table">
            <a:tbl>
              <a:tblPr>
                <a:noFill/>
                <a:tableStyleId>{20D1545F-4ED0-4DE8-AE2B-CCAABBA21422}</a:tableStyleId>
              </a:tblPr>
              <a:tblGrid>
                <a:gridCol w="38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a</a:t>
                      </a:r>
                      <a:r>
                        <a:rPr lang="en" sz="950" baseline="-25000"/>
                        <a:t>0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en" sz="950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en" sz="950" baseline="-25000">
                          <a:solidFill>
                            <a:schemeClr val="dk1"/>
                          </a:solidFill>
                        </a:rPr>
                        <a:t>2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en" sz="950" baseline="-25000">
                          <a:solidFill>
                            <a:schemeClr val="dk1"/>
                          </a:solidFill>
                        </a:rPr>
                        <a:t>m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0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-10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0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0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0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1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-22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2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-24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n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I(n,0)</a:t>
                      </a:r>
                      <a:endParaRPr sz="7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4" name="Google Shape;274;p43"/>
          <p:cNvSpPr txBox="1">
            <a:spLocks noGrp="1"/>
          </p:cNvSpPr>
          <p:nvPr>
            <p:ph type="body" idx="4294967295"/>
          </p:nvPr>
        </p:nvSpPr>
        <p:spPr>
          <a:xfrm>
            <a:off x="6273613" y="3665575"/>
            <a:ext cx="1959600" cy="8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MATRIX D:</a:t>
            </a:r>
            <a:endParaRPr sz="16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D(0, j) = A(0, j) + g</a:t>
            </a:r>
            <a:r>
              <a:rPr lang="en" sz="1500" baseline="-25000"/>
              <a:t>ini</a:t>
            </a:r>
            <a:endParaRPr sz="1500" baseline="-25000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None/>
            </a:pPr>
            <a:endParaRPr sz="1300"/>
          </a:p>
        </p:txBody>
      </p:sp>
      <p:graphicFrame>
        <p:nvGraphicFramePr>
          <p:cNvPr id="275" name="Google Shape;275;p43"/>
          <p:cNvGraphicFramePr/>
          <p:nvPr/>
        </p:nvGraphicFramePr>
        <p:xfrm>
          <a:off x="6049925" y="1454363"/>
          <a:ext cx="2406975" cy="2082380"/>
        </p:xfrm>
        <a:graphic>
          <a:graphicData uri="http://schemas.openxmlformats.org/drawingml/2006/table">
            <a:tbl>
              <a:tblPr>
                <a:noFill/>
                <a:tableStyleId>{20D1545F-4ED0-4DE8-AE2B-CCAABBA21422}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2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a</a:t>
                      </a:r>
                      <a:r>
                        <a:rPr lang="en" sz="950" baseline="-25000"/>
                        <a:t>0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en" sz="950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en" sz="950" baseline="-25000">
                          <a:solidFill>
                            <a:schemeClr val="dk1"/>
                          </a:solidFill>
                        </a:rPr>
                        <a:t>2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en" sz="950" baseline="-25000">
                          <a:solidFill>
                            <a:schemeClr val="dk1"/>
                          </a:solidFill>
                        </a:rPr>
                        <a:t>m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0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-10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-22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-24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D(0,m)</a:t>
                      </a:r>
                      <a:endParaRPr sz="7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1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0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2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0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n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0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7228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COMPUTE THE MATRICES (SIMILARITY)</a:t>
            </a:r>
            <a:endParaRPr/>
          </a:p>
        </p:txBody>
      </p:sp>
      <p:sp>
        <p:nvSpPr>
          <p:cNvPr id="281" name="Google Shape;281;p44"/>
          <p:cNvSpPr txBox="1">
            <a:spLocks noGrp="1"/>
          </p:cNvSpPr>
          <p:nvPr>
            <p:ph type="body" idx="4294967295"/>
          </p:nvPr>
        </p:nvSpPr>
        <p:spPr>
          <a:xfrm>
            <a:off x="840700" y="1346325"/>
            <a:ext cx="75672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500">
                <a:solidFill>
                  <a:schemeClr val="hlink"/>
                </a:solidFill>
              </a:rPr>
              <a:t>For sequences  a = a</a:t>
            </a:r>
            <a:r>
              <a:rPr lang="en" sz="1500" baseline="-25000">
                <a:solidFill>
                  <a:schemeClr val="hlink"/>
                </a:solidFill>
              </a:rPr>
              <a:t>1</a:t>
            </a:r>
            <a:r>
              <a:rPr lang="en" sz="1500">
                <a:solidFill>
                  <a:schemeClr val="hlink"/>
                </a:solidFill>
              </a:rPr>
              <a:t>a</a:t>
            </a:r>
            <a:r>
              <a:rPr lang="en" sz="1500" baseline="-25000">
                <a:solidFill>
                  <a:schemeClr val="hlink"/>
                </a:solidFill>
              </a:rPr>
              <a:t>2</a:t>
            </a:r>
            <a:r>
              <a:rPr lang="en" sz="1500">
                <a:solidFill>
                  <a:schemeClr val="hlink"/>
                </a:solidFill>
              </a:rPr>
              <a:t>a</a:t>
            </a:r>
            <a:r>
              <a:rPr lang="en" sz="1500" baseline="-25000">
                <a:solidFill>
                  <a:schemeClr val="hlink"/>
                </a:solidFill>
              </a:rPr>
              <a:t>3 </a:t>
            </a:r>
            <a:r>
              <a:rPr lang="en" sz="1500">
                <a:solidFill>
                  <a:schemeClr val="hlink"/>
                </a:solidFill>
              </a:rPr>
              <a:t>… a</a:t>
            </a:r>
            <a:r>
              <a:rPr lang="en" sz="1500" baseline="-25000">
                <a:solidFill>
                  <a:schemeClr val="hlink"/>
                </a:solidFill>
              </a:rPr>
              <a:t>m</a:t>
            </a:r>
            <a:r>
              <a:rPr lang="en" sz="1500">
                <a:solidFill>
                  <a:schemeClr val="hlink"/>
                </a:solidFill>
              </a:rPr>
              <a:t>  and  b = b</a:t>
            </a:r>
            <a:r>
              <a:rPr lang="en" sz="1500" baseline="-25000">
                <a:solidFill>
                  <a:schemeClr val="hlink"/>
                </a:solidFill>
              </a:rPr>
              <a:t>1</a:t>
            </a:r>
            <a:r>
              <a:rPr lang="en" sz="1500">
                <a:solidFill>
                  <a:schemeClr val="hlink"/>
                </a:solidFill>
              </a:rPr>
              <a:t>b</a:t>
            </a:r>
            <a:r>
              <a:rPr lang="en" sz="1500" baseline="-25000">
                <a:solidFill>
                  <a:schemeClr val="hlink"/>
                </a:solidFill>
              </a:rPr>
              <a:t>2</a:t>
            </a:r>
            <a:r>
              <a:rPr lang="en" sz="1500">
                <a:solidFill>
                  <a:schemeClr val="hlink"/>
                </a:solidFill>
              </a:rPr>
              <a:t>b</a:t>
            </a:r>
            <a:r>
              <a:rPr lang="en" sz="1500" baseline="-25000">
                <a:solidFill>
                  <a:schemeClr val="hlink"/>
                </a:solidFill>
              </a:rPr>
              <a:t>3 </a:t>
            </a:r>
            <a:r>
              <a:rPr lang="en" sz="1500">
                <a:solidFill>
                  <a:schemeClr val="hlink"/>
                </a:solidFill>
              </a:rPr>
              <a:t>… b</a:t>
            </a:r>
            <a:r>
              <a:rPr lang="en" sz="1500" baseline="-25000">
                <a:solidFill>
                  <a:schemeClr val="hlink"/>
                </a:solidFill>
              </a:rPr>
              <a:t>n </a:t>
            </a:r>
            <a:r>
              <a:rPr lang="en" sz="1500">
                <a:solidFill>
                  <a:schemeClr val="hlink"/>
                </a:solidFill>
              </a:rPr>
              <a:t>,  where 1 ≤ j ≤ m  and  1 ≤ i ≤ n,  we compute the values for matrices D(i, j), I(i, j) and A(i, j) as follows:</a:t>
            </a:r>
            <a:endParaRPr sz="1500">
              <a:solidFill>
                <a:schemeClr val="hlink"/>
              </a:solidFill>
            </a:endParaRPr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150" y="2325800"/>
            <a:ext cx="3524614" cy="20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081" y="3573859"/>
            <a:ext cx="6953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4"/>
          <p:cNvSpPr txBox="1"/>
          <p:nvPr/>
        </p:nvSpPr>
        <p:spPr>
          <a:xfrm>
            <a:off x="4058886" y="3449872"/>
            <a:ext cx="3643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s(a</a:t>
            </a:r>
            <a:r>
              <a:rPr lang="en" sz="1500" baseline="-250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5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b</a:t>
            </a:r>
            <a:r>
              <a:rPr lang="en" sz="1500" baseline="-250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" sz="15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5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7228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TRACE THE MATRICES (SIMILARITY)</a:t>
            </a:r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body" idx="4294967295"/>
          </p:nvPr>
        </p:nvSpPr>
        <p:spPr>
          <a:xfrm>
            <a:off x="840700" y="1346325"/>
            <a:ext cx="6592800" cy="5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AutoNum type="arabicPeriod"/>
            </a:pPr>
            <a:r>
              <a:rPr lang="en" sz="1500">
                <a:solidFill>
                  <a:schemeClr val="hlink"/>
                </a:solidFill>
              </a:rPr>
              <a:t>Start in the bottom-right of matrix A  – A(m, n).  This is our </a:t>
            </a:r>
            <a:r>
              <a:rPr lang="en" sz="1500" i="1">
                <a:solidFill>
                  <a:schemeClr val="hlink"/>
                </a:solidFill>
              </a:rPr>
              <a:t>score</a:t>
            </a:r>
            <a:endParaRPr sz="1500" i="1">
              <a:solidFill>
                <a:schemeClr val="hlink"/>
              </a:solidFill>
            </a:endParaRPr>
          </a:p>
        </p:txBody>
      </p:sp>
      <p:graphicFrame>
        <p:nvGraphicFramePr>
          <p:cNvPr id="291" name="Google Shape;291;p45"/>
          <p:cNvGraphicFramePr/>
          <p:nvPr/>
        </p:nvGraphicFramePr>
        <p:xfrm>
          <a:off x="2141800" y="1914263"/>
          <a:ext cx="4465200" cy="2072250"/>
        </p:xfrm>
        <a:graphic>
          <a:graphicData uri="http://schemas.openxmlformats.org/drawingml/2006/table">
            <a:tbl>
              <a:tblPr>
                <a:noFill/>
                <a:tableStyleId>{20D1545F-4ED0-4DE8-AE2B-CCAABBA21422}</a:tableStyleId>
              </a:tblPr>
              <a:tblGrid>
                <a:gridCol w="55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8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</a:t>
                      </a:r>
                      <a:endParaRPr sz="1000" baseline="-25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G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G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</a:t>
                      </a:r>
                      <a:endParaRPr sz="1000" baseline="-25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-12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-14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-16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-18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-20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-22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</a:t>
                      </a:r>
                      <a:endParaRPr sz="1000" baseline="-25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-12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-11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-13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-15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-17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-19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</a:t>
                      </a:r>
                      <a:endParaRPr sz="1000" baseline="-25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-14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-11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-10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-12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-14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-16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-16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-13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-10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-11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-11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-15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</a:t>
                      </a:r>
                      <a:endParaRPr sz="1000" baseline="-25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-18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-15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-12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-11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-10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-10</a:t>
                      </a:r>
                      <a:endParaRPr sz="1000"/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2" name="Google Shape;292;p45"/>
          <p:cNvSpPr txBox="1">
            <a:spLocks noGrp="1"/>
          </p:cNvSpPr>
          <p:nvPr>
            <p:ph type="body" idx="4294967295"/>
          </p:nvPr>
        </p:nvSpPr>
        <p:spPr>
          <a:xfrm>
            <a:off x="3394600" y="4078850"/>
            <a:ext cx="1959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MATRIX A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7228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TRACE THE MATRICES (SIMILARITY)</a:t>
            </a:r>
            <a:endParaRPr/>
          </a:p>
        </p:txBody>
      </p:sp>
      <p:sp>
        <p:nvSpPr>
          <p:cNvPr id="298" name="Google Shape;298;p46"/>
          <p:cNvSpPr txBox="1">
            <a:spLocks noGrp="1"/>
          </p:cNvSpPr>
          <p:nvPr>
            <p:ph type="body" idx="4294967295"/>
          </p:nvPr>
        </p:nvSpPr>
        <p:spPr>
          <a:xfrm>
            <a:off x="840700" y="1242249"/>
            <a:ext cx="8022900" cy="3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hlink"/>
                </a:solidFill>
              </a:rPr>
              <a:t>2.    Move to the cell that this value originated from.  Several possibilities:</a:t>
            </a:r>
            <a:endParaRPr sz="1300" dirty="0">
              <a:solidFill>
                <a:schemeClr val="hlink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rabicPeriod"/>
            </a:pPr>
            <a:r>
              <a:rPr lang="en" sz="1100" dirty="0">
                <a:solidFill>
                  <a:schemeClr val="hlink"/>
                </a:solidFill>
              </a:rPr>
              <a:t>If we are in Matrix A:</a:t>
            </a:r>
            <a:endParaRPr sz="1100" dirty="0">
              <a:solidFill>
                <a:schemeClr val="hlink"/>
              </a:solidFill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lphaLcPeriod"/>
            </a:pPr>
            <a:r>
              <a:rPr lang="en" sz="1100" dirty="0">
                <a:solidFill>
                  <a:schemeClr val="hlink"/>
                </a:solidFill>
              </a:rPr>
              <a:t>Value originated from </a:t>
            </a:r>
            <a:r>
              <a:rPr lang="en" sz="1100" i="1" dirty="0">
                <a:solidFill>
                  <a:schemeClr val="hlink"/>
                </a:solidFill>
              </a:rPr>
              <a:t>A(i-1, j-1) + d(a</a:t>
            </a:r>
            <a:r>
              <a:rPr lang="en" sz="1100" i="1" baseline="-25000" dirty="0">
                <a:solidFill>
                  <a:schemeClr val="hlink"/>
                </a:solidFill>
              </a:rPr>
              <a:t>i</a:t>
            </a:r>
            <a:r>
              <a:rPr lang="en" sz="1100" i="1" dirty="0">
                <a:solidFill>
                  <a:schemeClr val="hlink"/>
                </a:solidFill>
              </a:rPr>
              <a:t>, b</a:t>
            </a:r>
            <a:r>
              <a:rPr lang="en" sz="1100" i="1" baseline="-25000" dirty="0">
                <a:solidFill>
                  <a:schemeClr val="hlink"/>
                </a:solidFill>
              </a:rPr>
              <a:t>j</a:t>
            </a:r>
            <a:r>
              <a:rPr lang="en" sz="1100" i="1" dirty="0">
                <a:solidFill>
                  <a:schemeClr val="hlink"/>
                </a:solidFill>
              </a:rPr>
              <a:t>) </a:t>
            </a:r>
            <a:r>
              <a:rPr lang="en" sz="1100" dirty="0">
                <a:solidFill>
                  <a:schemeClr val="hlink"/>
                </a:solidFill>
              </a:rPr>
              <a:t>?  Append a</a:t>
            </a:r>
            <a:r>
              <a:rPr lang="en" sz="1100" baseline="-25000" dirty="0">
                <a:solidFill>
                  <a:schemeClr val="hlink"/>
                </a:solidFill>
              </a:rPr>
              <a:t>i</a:t>
            </a:r>
            <a:r>
              <a:rPr lang="en" sz="1100" dirty="0">
                <a:solidFill>
                  <a:schemeClr val="hlink"/>
                </a:solidFill>
              </a:rPr>
              <a:t> to a’,  b</a:t>
            </a:r>
            <a:r>
              <a:rPr lang="en" sz="1100" baseline="-25000" dirty="0">
                <a:solidFill>
                  <a:schemeClr val="hlink"/>
                </a:solidFill>
              </a:rPr>
              <a:t>j</a:t>
            </a:r>
            <a:r>
              <a:rPr lang="en" sz="1100" dirty="0">
                <a:solidFill>
                  <a:schemeClr val="hlink"/>
                </a:solidFill>
              </a:rPr>
              <a:t> to b’, and move to </a:t>
            </a:r>
            <a:r>
              <a:rPr lang="en" sz="1100" i="1" dirty="0">
                <a:solidFill>
                  <a:schemeClr val="hlink"/>
                </a:solidFill>
              </a:rPr>
              <a:t>A(i-1, j-1)</a:t>
            </a:r>
            <a:endParaRPr sz="1100" dirty="0">
              <a:solidFill>
                <a:schemeClr val="hlink"/>
              </a:solidFill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lphaLcPeriod"/>
            </a:pPr>
            <a:r>
              <a:rPr lang="en" sz="1100" dirty="0">
                <a:solidFill>
                  <a:schemeClr val="hlink"/>
                </a:solidFill>
              </a:rPr>
              <a:t>Value originated from </a:t>
            </a:r>
            <a:r>
              <a:rPr lang="en" sz="1100" i="1" dirty="0">
                <a:solidFill>
                  <a:schemeClr val="hlink"/>
                </a:solidFill>
              </a:rPr>
              <a:t>I(i, j)</a:t>
            </a:r>
            <a:r>
              <a:rPr lang="en" sz="1100" dirty="0">
                <a:solidFill>
                  <a:schemeClr val="hlink"/>
                </a:solidFill>
              </a:rPr>
              <a:t>?  Move to</a:t>
            </a:r>
            <a:r>
              <a:rPr lang="en" sz="1100" i="1" dirty="0">
                <a:solidFill>
                  <a:schemeClr val="hlink"/>
                </a:solidFill>
              </a:rPr>
              <a:t> I(i, j)</a:t>
            </a:r>
            <a:endParaRPr sz="1100" i="1" dirty="0">
              <a:solidFill>
                <a:schemeClr val="hlink"/>
              </a:solidFill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lphaLcPeriod"/>
            </a:pPr>
            <a:r>
              <a:rPr lang="en" sz="1100" dirty="0">
                <a:solidFill>
                  <a:schemeClr val="hlink"/>
                </a:solidFill>
              </a:rPr>
              <a:t>Value originated from </a:t>
            </a:r>
            <a:r>
              <a:rPr lang="en" sz="1100" i="1" dirty="0">
                <a:solidFill>
                  <a:schemeClr val="hlink"/>
                </a:solidFill>
              </a:rPr>
              <a:t>D(i, j)</a:t>
            </a:r>
            <a:r>
              <a:rPr lang="en" sz="1100" dirty="0">
                <a:solidFill>
                  <a:schemeClr val="hlink"/>
                </a:solidFill>
              </a:rPr>
              <a:t>?  Move to</a:t>
            </a:r>
            <a:r>
              <a:rPr lang="en" sz="1100" i="1" dirty="0">
                <a:solidFill>
                  <a:schemeClr val="hlink"/>
                </a:solidFill>
              </a:rPr>
              <a:t> D(i, j)</a:t>
            </a:r>
            <a:br>
              <a:rPr lang="en" sz="1100" i="1" dirty="0">
                <a:solidFill>
                  <a:schemeClr val="hlink"/>
                </a:solidFill>
              </a:rPr>
            </a:br>
            <a:endParaRPr sz="1100" i="1" dirty="0">
              <a:solidFill>
                <a:schemeClr val="hlink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rabicPeriod"/>
            </a:pPr>
            <a:r>
              <a:rPr lang="en" sz="1100" dirty="0">
                <a:solidFill>
                  <a:schemeClr val="hlink"/>
                </a:solidFill>
              </a:rPr>
              <a:t>If we are in Matrix I, append a</a:t>
            </a:r>
            <a:r>
              <a:rPr lang="en" sz="1100" baseline="-25000" dirty="0">
                <a:solidFill>
                  <a:schemeClr val="hlink"/>
                </a:solidFill>
              </a:rPr>
              <a:t>i</a:t>
            </a:r>
            <a:r>
              <a:rPr lang="en" sz="1100" i="1" baseline="-25000" dirty="0">
                <a:solidFill>
                  <a:schemeClr val="hlink"/>
                </a:solidFill>
              </a:rPr>
              <a:t> </a:t>
            </a:r>
            <a:r>
              <a:rPr lang="en" sz="1100" dirty="0">
                <a:solidFill>
                  <a:schemeClr val="hlink"/>
                </a:solidFill>
              </a:rPr>
              <a:t>to a’, a gap to b’</a:t>
            </a:r>
            <a:endParaRPr sz="1100" dirty="0">
              <a:solidFill>
                <a:schemeClr val="hlink"/>
              </a:solidFill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lphaLcPeriod"/>
            </a:pPr>
            <a:r>
              <a:rPr lang="en" sz="1100" dirty="0">
                <a:solidFill>
                  <a:schemeClr val="hlink"/>
                </a:solidFill>
              </a:rPr>
              <a:t>Value originated from </a:t>
            </a:r>
            <a:r>
              <a:rPr lang="en" sz="1100" i="1" dirty="0">
                <a:solidFill>
                  <a:schemeClr val="hlink"/>
                </a:solidFill>
              </a:rPr>
              <a:t>I(i, j - 1) + g</a:t>
            </a:r>
            <a:r>
              <a:rPr lang="en" sz="1100" i="1" baseline="-25000" dirty="0">
                <a:solidFill>
                  <a:schemeClr val="hlink"/>
                </a:solidFill>
              </a:rPr>
              <a:t>ext </a:t>
            </a:r>
            <a:r>
              <a:rPr lang="en" sz="1100" dirty="0">
                <a:solidFill>
                  <a:schemeClr val="hlink"/>
                </a:solidFill>
              </a:rPr>
              <a:t>?  Move to </a:t>
            </a:r>
            <a:r>
              <a:rPr lang="en" sz="1100" i="1" dirty="0">
                <a:solidFill>
                  <a:schemeClr val="hlink"/>
                </a:solidFill>
              </a:rPr>
              <a:t>I(i, j - 1) </a:t>
            </a:r>
            <a:endParaRPr sz="1100" dirty="0">
              <a:solidFill>
                <a:schemeClr val="hlink"/>
              </a:solidFill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lphaLcPeriod"/>
            </a:pPr>
            <a:r>
              <a:rPr lang="en" sz="1100" dirty="0">
                <a:solidFill>
                  <a:schemeClr val="hlink"/>
                </a:solidFill>
              </a:rPr>
              <a:t>Value originated from </a:t>
            </a:r>
            <a:r>
              <a:rPr lang="en" sz="1100" i="1" dirty="0">
                <a:solidFill>
                  <a:schemeClr val="hlink"/>
                </a:solidFill>
              </a:rPr>
              <a:t>A(i, j - 1) + g</a:t>
            </a:r>
            <a:r>
              <a:rPr lang="en" sz="1100" i="1" baseline="-25000" dirty="0">
                <a:solidFill>
                  <a:schemeClr val="hlink"/>
                </a:solidFill>
              </a:rPr>
              <a:t>ini  </a:t>
            </a:r>
            <a:r>
              <a:rPr lang="en" sz="1100" i="1" dirty="0">
                <a:solidFill>
                  <a:schemeClr val="hlink"/>
                </a:solidFill>
              </a:rPr>
              <a:t>+ g</a:t>
            </a:r>
            <a:r>
              <a:rPr lang="en" sz="1100" i="1" baseline="-25000" dirty="0">
                <a:solidFill>
                  <a:schemeClr val="hlink"/>
                </a:solidFill>
              </a:rPr>
              <a:t>ext</a:t>
            </a:r>
            <a:r>
              <a:rPr lang="en" sz="1100" i="1" dirty="0">
                <a:solidFill>
                  <a:schemeClr val="hlink"/>
                </a:solidFill>
              </a:rPr>
              <a:t> </a:t>
            </a:r>
            <a:r>
              <a:rPr lang="en" sz="1100" dirty="0">
                <a:solidFill>
                  <a:schemeClr val="hlink"/>
                </a:solidFill>
              </a:rPr>
              <a:t>?  Move to </a:t>
            </a:r>
            <a:r>
              <a:rPr lang="en" sz="1100" i="1" dirty="0">
                <a:solidFill>
                  <a:schemeClr val="hlink"/>
                </a:solidFill>
              </a:rPr>
              <a:t>A(i, j - 1)</a:t>
            </a:r>
            <a:br>
              <a:rPr lang="en" sz="1100" i="1" dirty="0">
                <a:solidFill>
                  <a:schemeClr val="hlink"/>
                </a:solidFill>
              </a:rPr>
            </a:br>
            <a:endParaRPr sz="1100" i="1" dirty="0">
              <a:solidFill>
                <a:schemeClr val="hlink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rabicPeriod"/>
            </a:pPr>
            <a:r>
              <a:rPr lang="en" sz="1100" dirty="0">
                <a:solidFill>
                  <a:schemeClr val="hlink"/>
                </a:solidFill>
              </a:rPr>
              <a:t>If we are in Matrix D, append a gap to a’, b</a:t>
            </a:r>
            <a:r>
              <a:rPr lang="en" sz="1100" baseline="-25000" dirty="0">
                <a:solidFill>
                  <a:schemeClr val="hlink"/>
                </a:solidFill>
              </a:rPr>
              <a:t>j</a:t>
            </a:r>
            <a:r>
              <a:rPr lang="en" sz="1100" dirty="0">
                <a:solidFill>
                  <a:schemeClr val="hlink"/>
                </a:solidFill>
              </a:rPr>
              <a:t> to b’</a:t>
            </a:r>
            <a:endParaRPr sz="1100" dirty="0">
              <a:solidFill>
                <a:schemeClr val="hlink"/>
              </a:solidFill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lphaLcPeriod"/>
            </a:pPr>
            <a:r>
              <a:rPr lang="en" sz="1100" dirty="0">
                <a:solidFill>
                  <a:schemeClr val="hlink"/>
                </a:solidFill>
              </a:rPr>
              <a:t>Value originated from </a:t>
            </a:r>
            <a:r>
              <a:rPr lang="en" sz="1100" i="1" dirty="0">
                <a:solidFill>
                  <a:schemeClr val="hlink"/>
                </a:solidFill>
              </a:rPr>
              <a:t>D(i - 1, j) + g</a:t>
            </a:r>
            <a:r>
              <a:rPr lang="en" sz="1100" i="1" baseline="-25000" dirty="0">
                <a:solidFill>
                  <a:schemeClr val="hlink"/>
                </a:solidFill>
              </a:rPr>
              <a:t>ext </a:t>
            </a:r>
            <a:r>
              <a:rPr lang="en" sz="1100" dirty="0">
                <a:solidFill>
                  <a:schemeClr val="hlink"/>
                </a:solidFill>
              </a:rPr>
              <a:t>?  Move to </a:t>
            </a:r>
            <a:r>
              <a:rPr lang="en" sz="1100" i="1" dirty="0">
                <a:solidFill>
                  <a:schemeClr val="hlink"/>
                </a:solidFill>
              </a:rPr>
              <a:t>D(i - 1, j) </a:t>
            </a:r>
            <a:endParaRPr sz="1100" dirty="0">
              <a:solidFill>
                <a:schemeClr val="hlink"/>
              </a:solidFill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AutoNum type="alphaLcPeriod"/>
            </a:pPr>
            <a:r>
              <a:rPr lang="en" sz="1100" dirty="0">
                <a:solidFill>
                  <a:schemeClr val="hlink"/>
                </a:solidFill>
              </a:rPr>
              <a:t>Value originated from </a:t>
            </a:r>
            <a:r>
              <a:rPr lang="en" sz="1100" i="1" dirty="0">
                <a:solidFill>
                  <a:schemeClr val="hlink"/>
                </a:solidFill>
              </a:rPr>
              <a:t>A(i - 1, j) + g</a:t>
            </a:r>
            <a:r>
              <a:rPr lang="en" sz="1100" i="1" baseline="-25000" dirty="0">
                <a:solidFill>
                  <a:schemeClr val="hlink"/>
                </a:solidFill>
              </a:rPr>
              <a:t>ini  </a:t>
            </a:r>
            <a:r>
              <a:rPr lang="en" sz="1100" i="1" dirty="0">
                <a:solidFill>
                  <a:schemeClr val="hlink"/>
                </a:solidFill>
              </a:rPr>
              <a:t>+ g</a:t>
            </a:r>
            <a:r>
              <a:rPr lang="en" sz="1100" i="1" baseline="-25000" dirty="0">
                <a:solidFill>
                  <a:schemeClr val="hlink"/>
                </a:solidFill>
              </a:rPr>
              <a:t>ext</a:t>
            </a:r>
            <a:r>
              <a:rPr lang="en" sz="1100" i="1" dirty="0">
                <a:solidFill>
                  <a:schemeClr val="hlink"/>
                </a:solidFill>
              </a:rPr>
              <a:t> </a:t>
            </a:r>
            <a:r>
              <a:rPr lang="en" sz="1100" dirty="0">
                <a:solidFill>
                  <a:schemeClr val="hlink"/>
                </a:solidFill>
              </a:rPr>
              <a:t>?  Move to </a:t>
            </a:r>
            <a:r>
              <a:rPr lang="en" sz="1100" i="1" dirty="0">
                <a:solidFill>
                  <a:schemeClr val="hlink"/>
                </a:solidFill>
              </a:rPr>
              <a:t>A(i - 1, j)</a:t>
            </a:r>
            <a:br>
              <a:rPr lang="en" sz="1100" dirty="0">
                <a:solidFill>
                  <a:schemeClr val="hlink"/>
                </a:solidFill>
              </a:rPr>
            </a:br>
            <a:endParaRPr sz="1100" dirty="0">
              <a:solidFill>
                <a:schemeClr val="hlink"/>
              </a:solidFill>
            </a:endParaRPr>
          </a:p>
        </p:txBody>
      </p:sp>
      <p:pic>
        <p:nvPicPr>
          <p:cNvPr id="300" name="Google Shape;3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9876" y="279125"/>
            <a:ext cx="1846650" cy="451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7228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TRACE THE MATRICES (SIMILARITY)</a:t>
            </a:r>
            <a:endParaRPr/>
          </a:p>
        </p:txBody>
      </p:sp>
      <p:sp>
        <p:nvSpPr>
          <p:cNvPr id="306" name="Google Shape;306;p47"/>
          <p:cNvSpPr txBox="1">
            <a:spLocks noGrp="1"/>
          </p:cNvSpPr>
          <p:nvPr>
            <p:ph type="body" idx="4294967295"/>
          </p:nvPr>
        </p:nvSpPr>
        <p:spPr>
          <a:xfrm>
            <a:off x="840700" y="1346325"/>
            <a:ext cx="6592800" cy="17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hlink"/>
                </a:solidFill>
              </a:rPr>
              <a:t>3.    Continue until  i == 0 or j == 0</a:t>
            </a:r>
            <a:endParaRPr sz="1500">
              <a:solidFill>
                <a:schemeClr val="hlink"/>
              </a:solidFill>
            </a:endParaRPr>
          </a:p>
          <a:p>
            <a:pPr marL="914400" lvl="0" indent="-32385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hlink"/>
              </a:buClr>
              <a:buSzPts val="1500"/>
              <a:buAutoNum type="alphaLcPeriod"/>
            </a:pPr>
            <a:r>
              <a:rPr lang="en" sz="1500">
                <a:solidFill>
                  <a:schemeClr val="hlink"/>
                </a:solidFill>
              </a:rPr>
              <a:t>If i == 0 and j != 0, then append j gaps to a’ and b</a:t>
            </a:r>
            <a:r>
              <a:rPr lang="en" sz="1500" baseline="-25000">
                <a:solidFill>
                  <a:schemeClr val="hlink"/>
                </a:solidFill>
              </a:rPr>
              <a:t>1</a:t>
            </a:r>
            <a:r>
              <a:rPr lang="en" sz="1500">
                <a:solidFill>
                  <a:schemeClr val="hlink"/>
                </a:solidFill>
              </a:rPr>
              <a:t>…b</a:t>
            </a:r>
            <a:r>
              <a:rPr lang="en" sz="1500" baseline="-25000">
                <a:solidFill>
                  <a:schemeClr val="hlink"/>
                </a:solidFill>
              </a:rPr>
              <a:t>j</a:t>
            </a:r>
            <a:r>
              <a:rPr lang="en" sz="1500">
                <a:solidFill>
                  <a:schemeClr val="hlink"/>
                </a:solidFill>
              </a:rPr>
              <a:t> to b’</a:t>
            </a:r>
            <a:endParaRPr sz="1500">
              <a:solidFill>
                <a:schemeClr val="hlink"/>
              </a:solidFill>
            </a:endParaRPr>
          </a:p>
          <a:p>
            <a:pPr marL="9144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AutoNum type="alphaLcPeriod"/>
            </a:pPr>
            <a:r>
              <a:rPr lang="en" sz="1500">
                <a:solidFill>
                  <a:schemeClr val="hlink"/>
                </a:solidFill>
              </a:rPr>
              <a:t>If i != 0 and j == 0, then append a</a:t>
            </a:r>
            <a:r>
              <a:rPr lang="en" sz="1500" baseline="-25000">
                <a:solidFill>
                  <a:schemeClr val="hlink"/>
                </a:solidFill>
              </a:rPr>
              <a:t>1</a:t>
            </a:r>
            <a:r>
              <a:rPr lang="en" sz="1500">
                <a:solidFill>
                  <a:schemeClr val="hlink"/>
                </a:solidFill>
              </a:rPr>
              <a:t>…a</a:t>
            </a:r>
            <a:r>
              <a:rPr lang="en" sz="1500" baseline="-25000">
                <a:solidFill>
                  <a:schemeClr val="hlink"/>
                </a:solidFill>
              </a:rPr>
              <a:t>i</a:t>
            </a:r>
            <a:r>
              <a:rPr lang="en" sz="1500">
                <a:solidFill>
                  <a:schemeClr val="hlink"/>
                </a:solidFill>
              </a:rPr>
              <a:t> to a’ and i gaps to b </a:t>
            </a:r>
            <a:endParaRPr sz="1500">
              <a:solidFill>
                <a:schemeClr val="hlink"/>
              </a:solidFill>
            </a:endParaRPr>
          </a:p>
          <a:p>
            <a:pPr marL="9144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AutoNum type="alphaLcPeriod"/>
            </a:pPr>
            <a:r>
              <a:rPr lang="en" sz="1500">
                <a:solidFill>
                  <a:schemeClr val="hlink"/>
                </a:solidFill>
              </a:rPr>
              <a:t>If both are 0, then we are all finished!</a:t>
            </a:r>
            <a:endParaRPr sz="150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50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150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 flipH="1">
            <a:off x="9952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title" idx="2"/>
          </p:nvPr>
        </p:nvSpPr>
        <p:spPr>
          <a:xfrm flipH="1">
            <a:off x="995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2" name="Google Shape;152;p30">
            <a:hlinkClick r:id="" action="ppaction://noaction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30"/>
          <p:cNvCxnSpPr/>
          <p:nvPr/>
        </p:nvCxnSpPr>
        <p:spPr>
          <a:xfrm>
            <a:off x="0" y="4028275"/>
            <a:ext cx="5106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4" name="Google Shape;154;p30"/>
          <p:cNvGrpSpPr/>
          <p:nvPr/>
        </p:nvGrpSpPr>
        <p:grpSpPr>
          <a:xfrm>
            <a:off x="8116077" y="603124"/>
            <a:ext cx="370879" cy="337755"/>
            <a:chOff x="-40378075" y="3267450"/>
            <a:chExt cx="317425" cy="289075"/>
          </a:xfrm>
        </p:grpSpPr>
        <p:sp>
          <p:nvSpPr>
            <p:cNvPr id="155" name="Google Shape;155;p30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0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0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0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7228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TRACE THE MATRICES (SIMILARITY)</a:t>
            </a:r>
            <a:endParaRPr/>
          </a:p>
        </p:txBody>
      </p:sp>
      <p:sp>
        <p:nvSpPr>
          <p:cNvPr id="312" name="Google Shape;312;p48"/>
          <p:cNvSpPr txBox="1">
            <a:spLocks noGrp="1"/>
          </p:cNvSpPr>
          <p:nvPr>
            <p:ph type="body" idx="4294967295"/>
          </p:nvPr>
        </p:nvSpPr>
        <p:spPr>
          <a:xfrm>
            <a:off x="1275600" y="1599475"/>
            <a:ext cx="6592800" cy="17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Sequence a:</a:t>
            </a:r>
            <a:r>
              <a:rPr lang="en" sz="1900">
                <a:solidFill>
                  <a:schemeClr val="hlink"/>
                </a:solidFill>
              </a:rPr>
              <a:t>    C C A G T G         →           C C A G T G</a:t>
            </a:r>
            <a:endParaRPr sz="190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Sequence b</a:t>
            </a:r>
            <a:r>
              <a:rPr lang="en" sz="1900">
                <a:solidFill>
                  <a:schemeClr val="hlink"/>
                </a:solidFill>
              </a:rPr>
              <a:t>:    C C T G               </a:t>
            </a:r>
            <a:r>
              <a:rPr lang="en" sz="1400">
                <a:solidFill>
                  <a:schemeClr val="hlink"/>
                </a:solidFill>
              </a:rPr>
              <a:t>  </a:t>
            </a:r>
            <a:r>
              <a:rPr lang="en" sz="1900">
                <a:solidFill>
                  <a:schemeClr val="hlink"/>
                </a:solidFill>
              </a:rPr>
              <a:t>→         </a:t>
            </a:r>
            <a:r>
              <a:rPr lang="en" sz="1800">
                <a:solidFill>
                  <a:schemeClr val="hlink"/>
                </a:solidFill>
              </a:rPr>
              <a:t>  </a:t>
            </a:r>
            <a:r>
              <a:rPr lang="en" sz="1900">
                <a:solidFill>
                  <a:schemeClr val="hlink"/>
                </a:solidFill>
              </a:rPr>
              <a:t>C C</a:t>
            </a:r>
            <a:r>
              <a:rPr lang="en" sz="1300">
                <a:solidFill>
                  <a:schemeClr val="hlink"/>
                </a:solidFill>
              </a:rPr>
              <a:t>  </a:t>
            </a:r>
            <a:r>
              <a:rPr lang="en" sz="1900">
                <a:solidFill>
                  <a:schemeClr val="hlink"/>
                </a:solidFill>
              </a:rPr>
              <a:t>_</a:t>
            </a:r>
            <a:r>
              <a:rPr lang="en" sz="1300">
                <a:solidFill>
                  <a:schemeClr val="hlink"/>
                </a:solidFill>
              </a:rPr>
              <a:t>   </a:t>
            </a:r>
            <a:r>
              <a:rPr lang="en" sz="1900">
                <a:solidFill>
                  <a:schemeClr val="hlink"/>
                </a:solidFill>
              </a:rPr>
              <a:t>_</a:t>
            </a:r>
            <a:r>
              <a:rPr lang="en" sz="1300">
                <a:solidFill>
                  <a:schemeClr val="hlink"/>
                </a:solidFill>
              </a:rPr>
              <a:t>  </a:t>
            </a:r>
            <a:r>
              <a:rPr lang="en" sz="1900">
                <a:solidFill>
                  <a:schemeClr val="hlink"/>
                </a:solidFill>
              </a:rPr>
              <a:t>T G</a:t>
            </a:r>
            <a:endParaRPr sz="190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50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150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61212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1. INITIALIZE THE MATRICES (DISTANCE)</a:t>
            </a:r>
            <a:endParaRPr sz="2200"/>
          </a:p>
        </p:txBody>
      </p:sp>
      <p:sp>
        <p:nvSpPr>
          <p:cNvPr id="318" name="Google Shape;318;p49"/>
          <p:cNvSpPr txBox="1">
            <a:spLocks noGrp="1"/>
          </p:cNvSpPr>
          <p:nvPr>
            <p:ph type="body" idx="4294967295"/>
          </p:nvPr>
        </p:nvSpPr>
        <p:spPr>
          <a:xfrm>
            <a:off x="910775" y="3665575"/>
            <a:ext cx="1959600" cy="14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MATRIX A:</a:t>
            </a:r>
            <a:endParaRPr sz="16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A(0, 0) = 0</a:t>
            </a:r>
            <a:br>
              <a:rPr lang="en" sz="1500"/>
            </a:br>
            <a:r>
              <a:rPr lang="en" sz="1500"/>
              <a:t>A(i, 0) = g</a:t>
            </a:r>
            <a:r>
              <a:rPr lang="en" sz="1500" baseline="-25000"/>
              <a:t>ini </a:t>
            </a:r>
            <a:r>
              <a:rPr lang="en" sz="1500"/>
              <a:t>+ i * g</a:t>
            </a:r>
            <a:r>
              <a:rPr lang="en" sz="1500" baseline="-25000"/>
              <a:t>ext</a:t>
            </a:r>
            <a:r>
              <a:rPr lang="en" sz="1100" baseline="-25000"/>
              <a:t>i</a:t>
            </a:r>
            <a:br>
              <a:rPr lang="en" sz="1100" baseline="-25000"/>
            </a:br>
            <a:r>
              <a:rPr lang="en" sz="1500">
                <a:solidFill>
                  <a:schemeClr val="hlink"/>
                </a:solidFill>
              </a:rPr>
              <a:t>A(0, j) = g</a:t>
            </a:r>
            <a:r>
              <a:rPr lang="en" sz="1500" baseline="-25000">
                <a:solidFill>
                  <a:schemeClr val="hlink"/>
                </a:solidFill>
              </a:rPr>
              <a:t>ini </a:t>
            </a:r>
            <a:r>
              <a:rPr lang="en" sz="1500">
                <a:solidFill>
                  <a:schemeClr val="hlink"/>
                </a:solidFill>
              </a:rPr>
              <a:t>+ j * g</a:t>
            </a:r>
            <a:r>
              <a:rPr lang="en" sz="1500" baseline="-25000">
                <a:solidFill>
                  <a:schemeClr val="hlink"/>
                </a:solidFill>
              </a:rPr>
              <a:t>ext</a:t>
            </a:r>
            <a:r>
              <a:rPr lang="en" sz="1100" baseline="-25000">
                <a:solidFill>
                  <a:schemeClr val="hlink"/>
                </a:solidFill>
              </a:rPr>
              <a:t>i</a:t>
            </a:r>
            <a:endParaRPr sz="1100" baseline="-25000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None/>
            </a:pPr>
            <a:endParaRPr sz="1300"/>
          </a:p>
        </p:txBody>
      </p:sp>
      <p:sp>
        <p:nvSpPr>
          <p:cNvPr id="319" name="Google Shape;319;p49"/>
          <p:cNvSpPr txBox="1">
            <a:spLocks noGrp="1"/>
          </p:cNvSpPr>
          <p:nvPr>
            <p:ph type="body" idx="4294967295"/>
          </p:nvPr>
        </p:nvSpPr>
        <p:spPr>
          <a:xfrm>
            <a:off x="3592200" y="3665575"/>
            <a:ext cx="1959600" cy="8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MATRIX I:</a:t>
            </a:r>
            <a:endParaRPr sz="16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I(i, 0) = A(i, 0) + g</a:t>
            </a:r>
            <a:r>
              <a:rPr lang="en" sz="1500" baseline="-25000"/>
              <a:t>ini</a:t>
            </a:r>
            <a:endParaRPr sz="1500" baseline="-25000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None/>
            </a:pPr>
            <a:endParaRPr sz="1300"/>
          </a:p>
        </p:txBody>
      </p:sp>
      <p:sp>
        <p:nvSpPr>
          <p:cNvPr id="320" name="Google Shape;320;p49"/>
          <p:cNvSpPr txBox="1">
            <a:spLocks noGrp="1"/>
          </p:cNvSpPr>
          <p:nvPr>
            <p:ph type="body" idx="4294967295"/>
          </p:nvPr>
        </p:nvSpPr>
        <p:spPr>
          <a:xfrm>
            <a:off x="6482088" y="584550"/>
            <a:ext cx="26619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700"/>
              <a:t>gap</a:t>
            </a:r>
            <a:r>
              <a:rPr lang="en" sz="1700" baseline="-25000"/>
              <a:t>init </a:t>
            </a:r>
            <a:r>
              <a:rPr lang="en" sz="1700"/>
              <a:t>= 10  gap</a:t>
            </a:r>
            <a:r>
              <a:rPr lang="en" sz="1700" baseline="-25000"/>
              <a:t>ext</a:t>
            </a:r>
            <a:r>
              <a:rPr lang="en" sz="1700"/>
              <a:t> = 2</a:t>
            </a:r>
            <a:endParaRPr sz="1700"/>
          </a:p>
        </p:txBody>
      </p:sp>
      <p:graphicFrame>
        <p:nvGraphicFramePr>
          <p:cNvPr id="321" name="Google Shape;321;p49"/>
          <p:cNvGraphicFramePr/>
          <p:nvPr/>
        </p:nvGraphicFramePr>
        <p:xfrm>
          <a:off x="519800" y="1442688"/>
          <a:ext cx="2524350" cy="2105700"/>
        </p:xfrm>
        <a:graphic>
          <a:graphicData uri="http://schemas.openxmlformats.org/drawingml/2006/table">
            <a:tbl>
              <a:tblPr>
                <a:noFill/>
                <a:tableStyleId>{20D1545F-4ED0-4DE8-AE2B-CCAABBA21422}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2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a</a:t>
                      </a:r>
                      <a:r>
                        <a:rPr lang="en" sz="950" baseline="-25000"/>
                        <a:t>0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en" sz="950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en" sz="950" baseline="-25000">
                          <a:solidFill>
                            <a:schemeClr val="dk1"/>
                          </a:solidFill>
                        </a:rPr>
                        <a:t>2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en" sz="950" baseline="-25000">
                          <a:solidFill>
                            <a:schemeClr val="dk1"/>
                          </a:solidFill>
                        </a:rPr>
                        <a:t>m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0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0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12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14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A(0,m)</a:t>
                      </a:r>
                      <a:endParaRPr sz="8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1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12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2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14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n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A(n,0)</a:t>
                      </a:r>
                      <a:endParaRPr sz="8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2" name="Google Shape;322;p49"/>
          <p:cNvGraphicFramePr/>
          <p:nvPr/>
        </p:nvGraphicFramePr>
        <p:xfrm>
          <a:off x="3412050" y="1442688"/>
          <a:ext cx="2319900" cy="2105700"/>
        </p:xfrm>
        <a:graphic>
          <a:graphicData uri="http://schemas.openxmlformats.org/drawingml/2006/table">
            <a:tbl>
              <a:tblPr>
                <a:noFill/>
                <a:tableStyleId>{20D1545F-4ED0-4DE8-AE2B-CCAABBA21422}</a:tableStyleId>
              </a:tblPr>
              <a:tblGrid>
                <a:gridCol w="38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a</a:t>
                      </a:r>
                      <a:r>
                        <a:rPr lang="en" sz="950" baseline="-25000"/>
                        <a:t>0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en" sz="950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en" sz="950" baseline="-25000">
                          <a:solidFill>
                            <a:schemeClr val="dk1"/>
                          </a:solidFill>
                        </a:rPr>
                        <a:t>2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en" sz="950" baseline="-25000">
                          <a:solidFill>
                            <a:schemeClr val="dk1"/>
                          </a:solidFill>
                        </a:rPr>
                        <a:t>m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0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10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0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0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0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1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22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2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24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n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I(n,0)</a:t>
                      </a:r>
                      <a:endParaRPr sz="7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3" name="Google Shape;323;p49"/>
          <p:cNvSpPr txBox="1">
            <a:spLocks noGrp="1"/>
          </p:cNvSpPr>
          <p:nvPr>
            <p:ph type="body" idx="4294967295"/>
          </p:nvPr>
        </p:nvSpPr>
        <p:spPr>
          <a:xfrm>
            <a:off x="6273613" y="3665575"/>
            <a:ext cx="1959600" cy="8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MATRIX D:</a:t>
            </a:r>
            <a:endParaRPr sz="16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D(0, j) = A(0, j) + g</a:t>
            </a:r>
            <a:r>
              <a:rPr lang="en" sz="1500" baseline="-25000"/>
              <a:t>ini</a:t>
            </a:r>
            <a:endParaRPr sz="1500" baseline="-25000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None/>
            </a:pPr>
            <a:endParaRPr sz="1300"/>
          </a:p>
        </p:txBody>
      </p:sp>
      <p:graphicFrame>
        <p:nvGraphicFramePr>
          <p:cNvPr id="324" name="Google Shape;324;p49"/>
          <p:cNvGraphicFramePr/>
          <p:nvPr/>
        </p:nvGraphicFramePr>
        <p:xfrm>
          <a:off x="6049925" y="1454363"/>
          <a:ext cx="2406975" cy="2082380"/>
        </p:xfrm>
        <a:graphic>
          <a:graphicData uri="http://schemas.openxmlformats.org/drawingml/2006/table">
            <a:tbl>
              <a:tblPr>
                <a:noFill/>
                <a:tableStyleId>{20D1545F-4ED0-4DE8-AE2B-CCAABBA21422}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2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0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a</a:t>
                      </a:r>
                      <a:r>
                        <a:rPr lang="en" sz="950" baseline="-25000"/>
                        <a:t>0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en" sz="950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en" sz="950" baseline="-25000">
                          <a:solidFill>
                            <a:schemeClr val="dk1"/>
                          </a:solidFill>
                        </a:rPr>
                        <a:t>2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</a:rPr>
                        <a:t>a</a:t>
                      </a:r>
                      <a:r>
                        <a:rPr lang="en" sz="950" baseline="-25000">
                          <a:solidFill>
                            <a:schemeClr val="dk1"/>
                          </a:solidFill>
                        </a:rPr>
                        <a:t>m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0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10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22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24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50"/>
                        <a:t>D(0,m)</a:t>
                      </a:r>
                      <a:endParaRPr sz="7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1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0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2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0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b</a:t>
                      </a:r>
                      <a:r>
                        <a:rPr lang="en" sz="950" baseline="-25000"/>
                        <a:t>n</a:t>
                      </a:r>
                      <a:endParaRPr sz="950" baseline="-2500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0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…</a:t>
                      </a:r>
                      <a:endParaRPr sz="95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/>
                        <a:t>-</a:t>
                      </a:r>
                      <a:endParaRPr sz="95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7228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COMPUTE THE MATRICES (DISTANCE)</a:t>
            </a:r>
            <a:endParaRPr/>
          </a:p>
        </p:txBody>
      </p:sp>
      <p:sp>
        <p:nvSpPr>
          <p:cNvPr id="330" name="Google Shape;330;p50"/>
          <p:cNvSpPr txBox="1">
            <a:spLocks noGrp="1"/>
          </p:cNvSpPr>
          <p:nvPr>
            <p:ph type="body" idx="4294967295"/>
          </p:nvPr>
        </p:nvSpPr>
        <p:spPr>
          <a:xfrm>
            <a:off x="840700" y="1346325"/>
            <a:ext cx="75672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500">
                <a:solidFill>
                  <a:schemeClr val="hlink"/>
                </a:solidFill>
              </a:rPr>
              <a:t>For sequences  a = a</a:t>
            </a:r>
            <a:r>
              <a:rPr lang="en" sz="1500" baseline="-25000">
                <a:solidFill>
                  <a:schemeClr val="hlink"/>
                </a:solidFill>
              </a:rPr>
              <a:t>1</a:t>
            </a:r>
            <a:r>
              <a:rPr lang="en" sz="1500">
                <a:solidFill>
                  <a:schemeClr val="hlink"/>
                </a:solidFill>
              </a:rPr>
              <a:t>a</a:t>
            </a:r>
            <a:r>
              <a:rPr lang="en" sz="1500" baseline="-25000">
                <a:solidFill>
                  <a:schemeClr val="hlink"/>
                </a:solidFill>
              </a:rPr>
              <a:t>2</a:t>
            </a:r>
            <a:r>
              <a:rPr lang="en" sz="1500">
                <a:solidFill>
                  <a:schemeClr val="hlink"/>
                </a:solidFill>
              </a:rPr>
              <a:t>a</a:t>
            </a:r>
            <a:r>
              <a:rPr lang="en" sz="1500" baseline="-25000">
                <a:solidFill>
                  <a:schemeClr val="hlink"/>
                </a:solidFill>
              </a:rPr>
              <a:t>3 </a:t>
            </a:r>
            <a:r>
              <a:rPr lang="en" sz="1500">
                <a:solidFill>
                  <a:schemeClr val="hlink"/>
                </a:solidFill>
              </a:rPr>
              <a:t>… a</a:t>
            </a:r>
            <a:r>
              <a:rPr lang="en" sz="1500" baseline="-25000">
                <a:solidFill>
                  <a:schemeClr val="hlink"/>
                </a:solidFill>
              </a:rPr>
              <a:t>m</a:t>
            </a:r>
            <a:r>
              <a:rPr lang="en" sz="1500">
                <a:solidFill>
                  <a:schemeClr val="hlink"/>
                </a:solidFill>
              </a:rPr>
              <a:t>  and  b = b</a:t>
            </a:r>
            <a:r>
              <a:rPr lang="en" sz="1500" baseline="-25000">
                <a:solidFill>
                  <a:schemeClr val="hlink"/>
                </a:solidFill>
              </a:rPr>
              <a:t>1</a:t>
            </a:r>
            <a:r>
              <a:rPr lang="en" sz="1500">
                <a:solidFill>
                  <a:schemeClr val="hlink"/>
                </a:solidFill>
              </a:rPr>
              <a:t>b</a:t>
            </a:r>
            <a:r>
              <a:rPr lang="en" sz="1500" baseline="-25000">
                <a:solidFill>
                  <a:schemeClr val="hlink"/>
                </a:solidFill>
              </a:rPr>
              <a:t>2</a:t>
            </a:r>
            <a:r>
              <a:rPr lang="en" sz="1500">
                <a:solidFill>
                  <a:schemeClr val="hlink"/>
                </a:solidFill>
              </a:rPr>
              <a:t>b</a:t>
            </a:r>
            <a:r>
              <a:rPr lang="en" sz="1500" baseline="-25000">
                <a:solidFill>
                  <a:schemeClr val="hlink"/>
                </a:solidFill>
              </a:rPr>
              <a:t>3 </a:t>
            </a:r>
            <a:r>
              <a:rPr lang="en" sz="1500">
                <a:solidFill>
                  <a:schemeClr val="hlink"/>
                </a:solidFill>
              </a:rPr>
              <a:t>… b</a:t>
            </a:r>
            <a:r>
              <a:rPr lang="en" sz="1500" baseline="-25000">
                <a:solidFill>
                  <a:schemeClr val="hlink"/>
                </a:solidFill>
              </a:rPr>
              <a:t>n </a:t>
            </a:r>
            <a:r>
              <a:rPr lang="en" sz="1500">
                <a:solidFill>
                  <a:schemeClr val="hlink"/>
                </a:solidFill>
              </a:rPr>
              <a:t>,  where 1 ≤ j ≤ m  and  1 ≤ i ≤ n,  we compute the D(i, j), I(i, j) and A(i, j) as follows:</a:t>
            </a:r>
            <a:endParaRPr sz="1500">
              <a:solidFill>
                <a:schemeClr val="hlink"/>
              </a:solidFill>
            </a:endParaRPr>
          </a:p>
        </p:txBody>
      </p:sp>
      <p:pic>
        <p:nvPicPr>
          <p:cNvPr id="331" name="Google Shape;3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475" y="2393075"/>
            <a:ext cx="3443275" cy="19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>
            <a:spLocks noGrp="1"/>
          </p:cNvSpPr>
          <p:nvPr>
            <p:ph type="ctrTitle"/>
          </p:nvPr>
        </p:nvSpPr>
        <p:spPr>
          <a:xfrm>
            <a:off x="760150" y="718975"/>
            <a:ext cx="7228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(ASIDE) DISTANCE SCORE CALCULATION</a:t>
            </a:r>
            <a:endParaRPr/>
          </a:p>
        </p:txBody>
      </p:sp>
      <p:sp>
        <p:nvSpPr>
          <p:cNvPr id="337" name="Google Shape;337;p51"/>
          <p:cNvSpPr txBox="1">
            <a:spLocks noGrp="1"/>
          </p:cNvSpPr>
          <p:nvPr>
            <p:ph type="body" idx="4294967295"/>
          </p:nvPr>
        </p:nvSpPr>
        <p:spPr>
          <a:xfrm>
            <a:off x="788400" y="1625450"/>
            <a:ext cx="7567200" cy="7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/>
              <a:t>Where s(a,b) is the similarity measure between amino acids a and b, specified in the BLOSUM file, the distance measure d(a,b) is given with the following equation:</a:t>
            </a:r>
            <a:endParaRPr sz="1500"/>
          </a:p>
        </p:txBody>
      </p:sp>
      <p:sp>
        <p:nvSpPr>
          <p:cNvPr id="338" name="Google Shape;338;p51"/>
          <p:cNvSpPr txBox="1">
            <a:spLocks noGrp="1"/>
          </p:cNvSpPr>
          <p:nvPr>
            <p:ph type="body" idx="4294967295"/>
          </p:nvPr>
        </p:nvSpPr>
        <p:spPr>
          <a:xfrm>
            <a:off x="2206338" y="2828325"/>
            <a:ext cx="13062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100" i="1">
                <a:latin typeface="Arial"/>
                <a:ea typeface="Arial"/>
                <a:cs typeface="Arial"/>
                <a:sym typeface="Arial"/>
              </a:rPr>
              <a:t>d(a, b)</a:t>
            </a:r>
            <a:r>
              <a:rPr lang="en" sz="2100">
                <a:latin typeface="Arial"/>
                <a:ea typeface="Arial"/>
                <a:cs typeface="Arial"/>
                <a:sym typeface="Arial"/>
              </a:rPr>
              <a:t>  = 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1"/>
          <p:cNvSpPr txBox="1">
            <a:spLocks noGrp="1"/>
          </p:cNvSpPr>
          <p:nvPr>
            <p:ph type="body" idx="4294967295"/>
          </p:nvPr>
        </p:nvSpPr>
        <p:spPr>
          <a:xfrm>
            <a:off x="3344388" y="2596675"/>
            <a:ext cx="20253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100" i="1">
                <a:latin typeface="Arial"/>
                <a:ea typeface="Arial"/>
                <a:cs typeface="Arial"/>
                <a:sym typeface="Arial"/>
              </a:rPr>
              <a:t>s(a, a)</a:t>
            </a:r>
            <a:r>
              <a:rPr lang="en" sz="2100"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en" sz="2100" i="1">
                <a:latin typeface="Arial"/>
                <a:ea typeface="Arial"/>
                <a:cs typeface="Arial"/>
                <a:sym typeface="Arial"/>
              </a:rPr>
              <a:t>s(b, b)</a:t>
            </a:r>
            <a:endParaRPr sz="21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1"/>
          <p:cNvSpPr txBox="1">
            <a:spLocks noGrp="1"/>
          </p:cNvSpPr>
          <p:nvPr>
            <p:ph type="body" idx="4294967295"/>
          </p:nvPr>
        </p:nvSpPr>
        <p:spPr>
          <a:xfrm>
            <a:off x="3344388" y="3089700"/>
            <a:ext cx="20253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2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1"/>
          <p:cNvSpPr txBox="1">
            <a:spLocks noGrp="1"/>
          </p:cNvSpPr>
          <p:nvPr>
            <p:ph type="body" idx="4294967295"/>
          </p:nvPr>
        </p:nvSpPr>
        <p:spPr>
          <a:xfrm>
            <a:off x="5271763" y="2828325"/>
            <a:ext cx="16659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–  </a:t>
            </a:r>
            <a:r>
              <a:rPr lang="en" sz="2100" i="1">
                <a:latin typeface="Arial"/>
                <a:ea typeface="Arial"/>
                <a:cs typeface="Arial"/>
                <a:sym typeface="Arial"/>
              </a:rPr>
              <a:t>s(a, b)</a:t>
            </a:r>
            <a:endParaRPr sz="2100" i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2" name="Google Shape;342;p51"/>
          <p:cNvCxnSpPr/>
          <p:nvPr/>
        </p:nvCxnSpPr>
        <p:spPr>
          <a:xfrm rot="10800000">
            <a:off x="3512538" y="3118425"/>
            <a:ext cx="168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7228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TRACE THE MATRICES (DISTANCE)</a:t>
            </a:r>
            <a:endParaRPr/>
          </a:p>
        </p:txBody>
      </p:sp>
      <p:sp>
        <p:nvSpPr>
          <p:cNvPr id="348" name="Google Shape;348;p52"/>
          <p:cNvSpPr txBox="1">
            <a:spLocks noGrp="1"/>
          </p:cNvSpPr>
          <p:nvPr>
            <p:ph type="body" idx="4294967295"/>
          </p:nvPr>
        </p:nvSpPr>
        <p:spPr>
          <a:xfrm>
            <a:off x="846875" y="1945275"/>
            <a:ext cx="54321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500">
                <a:solidFill>
                  <a:schemeClr val="hlink"/>
                </a:solidFill>
              </a:rPr>
              <a:t>Traceback method is identical to Step 3 of the similarity alignment</a:t>
            </a:r>
            <a:endParaRPr sz="150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>
            <a:hlinkClick r:id="" action="ppaction://noaction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53"/>
          <p:cNvSpPr txBox="1">
            <a:spLocks noGrp="1"/>
          </p:cNvSpPr>
          <p:nvPr>
            <p:ph type="ctrTitle"/>
          </p:nvPr>
        </p:nvSpPr>
        <p:spPr>
          <a:xfrm flipH="1">
            <a:off x="9952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PROGRAMMING STRUCTURE</a:t>
            </a:r>
            <a:endParaRPr sz="2800"/>
          </a:p>
        </p:txBody>
      </p:sp>
      <p:sp>
        <p:nvSpPr>
          <p:cNvPr id="355" name="Google Shape;355;p53"/>
          <p:cNvSpPr txBox="1">
            <a:spLocks noGrp="1"/>
          </p:cNvSpPr>
          <p:nvPr>
            <p:ph type="title" idx="2"/>
          </p:nvPr>
        </p:nvSpPr>
        <p:spPr>
          <a:xfrm flipH="1">
            <a:off x="995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56" name="Google Shape;356;p53"/>
          <p:cNvGrpSpPr/>
          <p:nvPr/>
        </p:nvGrpSpPr>
        <p:grpSpPr>
          <a:xfrm>
            <a:off x="8123426" y="614877"/>
            <a:ext cx="356205" cy="314240"/>
            <a:chOff x="-45674075" y="3586425"/>
            <a:chExt cx="300900" cy="265450"/>
          </a:xfrm>
        </p:grpSpPr>
        <p:sp>
          <p:nvSpPr>
            <p:cNvPr id="357" name="Google Shape;357;p53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3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9" name="Google Shape;359;p53"/>
          <p:cNvCxnSpPr/>
          <p:nvPr/>
        </p:nvCxnSpPr>
        <p:spPr>
          <a:xfrm>
            <a:off x="0" y="4028275"/>
            <a:ext cx="5106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7228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STRUCTURE:  OVERVIEW</a:t>
            </a:r>
            <a:endParaRPr/>
          </a:p>
        </p:txBody>
      </p:sp>
      <p:sp>
        <p:nvSpPr>
          <p:cNvPr id="365" name="Google Shape;365;p54"/>
          <p:cNvSpPr txBox="1">
            <a:spLocks noGrp="1"/>
          </p:cNvSpPr>
          <p:nvPr>
            <p:ph type="body" idx="4294967295"/>
          </p:nvPr>
        </p:nvSpPr>
        <p:spPr>
          <a:xfrm>
            <a:off x="840700" y="1346325"/>
            <a:ext cx="7567200" cy="3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Object-oriented design, alignment classes implemented with a factory design pattern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Six main files: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en" sz="1300" i="1"/>
              <a:t>sequence_reader.py</a:t>
            </a:r>
            <a:r>
              <a:rPr lang="en" sz="1300"/>
              <a:t> - contains the </a:t>
            </a:r>
            <a:r>
              <a:rPr lang="en" sz="1300" b="1" i="1">
                <a:latin typeface="Roboto Condensed"/>
                <a:ea typeface="Roboto Condensed"/>
                <a:cs typeface="Roboto Condensed"/>
                <a:sym typeface="Roboto Condensed"/>
              </a:rPr>
              <a:t>SequenceReader</a:t>
            </a:r>
            <a:r>
              <a:rPr lang="en" sz="1300" b="1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300"/>
              <a:t>class, which parses the provided sequence file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en" sz="1300" i="1"/>
              <a:t>blosum_reader.py</a:t>
            </a:r>
            <a:r>
              <a:rPr lang="en" sz="1300"/>
              <a:t> - contains the </a:t>
            </a:r>
            <a:r>
              <a:rPr lang="en" sz="1300" b="1" i="1">
                <a:latin typeface="Roboto Condensed"/>
                <a:ea typeface="Roboto Condensed"/>
                <a:cs typeface="Roboto Condensed"/>
                <a:sym typeface="Roboto Condensed"/>
              </a:rPr>
              <a:t>BlosumReader</a:t>
            </a:r>
            <a:r>
              <a:rPr lang="en" sz="1300" b="1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300"/>
              <a:t>class, which parses the provided BLOSUM file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en" sz="1300" i="1"/>
              <a:t>global_aligner_base.py</a:t>
            </a:r>
            <a:r>
              <a:rPr lang="en" sz="1300"/>
              <a:t> - contains the </a:t>
            </a:r>
            <a:r>
              <a:rPr lang="en" sz="1300" b="1" i="1">
                <a:latin typeface="Roboto Condensed"/>
                <a:ea typeface="Roboto Condensed"/>
                <a:cs typeface="Roboto Condensed"/>
                <a:sym typeface="Roboto Condensed"/>
              </a:rPr>
              <a:t>GlobalAlignerBase </a:t>
            </a:r>
            <a:r>
              <a:rPr lang="en" sz="1300"/>
              <a:t>class, acts as the base aligner class.  Similarity/Distance alignments are implemented by two child classes:</a:t>
            </a:r>
            <a:endParaRPr sz="1300"/>
          </a:p>
          <a:p>
            <a:pPr marL="1371600" lvl="2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■"/>
            </a:pPr>
            <a:r>
              <a:rPr lang="en" sz="1300" i="1"/>
              <a:t>global_distance_aligner.py</a:t>
            </a:r>
            <a:r>
              <a:rPr lang="en" sz="1300"/>
              <a:t> - contains the </a:t>
            </a:r>
            <a:r>
              <a:rPr lang="en" sz="1300" b="1" i="1">
                <a:latin typeface="Roboto Condensed"/>
                <a:ea typeface="Roboto Condensed"/>
                <a:cs typeface="Roboto Condensed"/>
                <a:sym typeface="Roboto Condensed"/>
              </a:rPr>
              <a:t>GlobalDistanceAligner </a:t>
            </a:r>
            <a:r>
              <a:rPr lang="en" sz="1300"/>
              <a:t>class</a:t>
            </a:r>
            <a:endParaRPr sz="1300"/>
          </a:p>
          <a:p>
            <a:pPr marL="1371600" lvl="2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■"/>
            </a:pPr>
            <a:r>
              <a:rPr lang="en" sz="1300" i="1"/>
              <a:t>global_similarity_aligner.py</a:t>
            </a:r>
            <a:r>
              <a:rPr lang="en" sz="1300"/>
              <a:t> - contains the </a:t>
            </a:r>
            <a:r>
              <a:rPr lang="en" sz="1300" b="1" i="1">
                <a:latin typeface="Roboto Condensed"/>
                <a:ea typeface="Roboto Condensed"/>
                <a:cs typeface="Roboto Condensed"/>
                <a:sym typeface="Roboto Condensed"/>
              </a:rPr>
              <a:t>GlobalSimilarityAligner</a:t>
            </a:r>
            <a:r>
              <a:rPr lang="en" sz="1300" b="1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300"/>
              <a:t>class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en" sz="1300" i="1"/>
              <a:t>main.py</a:t>
            </a:r>
            <a:r>
              <a:rPr lang="en" sz="1300"/>
              <a:t> - entry file.  Reads input arguments, initializes classes, and prints output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None/>
            </a:pPr>
            <a:endParaRPr sz="13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5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72285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PSEUDOCODE:  main.py</a:t>
            </a:r>
            <a:endParaRPr/>
          </a:p>
        </p:txBody>
      </p:sp>
      <p:sp>
        <p:nvSpPr>
          <p:cNvPr id="371" name="Google Shape;371;p55"/>
          <p:cNvSpPr txBox="1">
            <a:spLocks noGrp="1"/>
          </p:cNvSpPr>
          <p:nvPr>
            <p:ph type="body" idx="4294967295"/>
          </p:nvPr>
        </p:nvSpPr>
        <p:spPr>
          <a:xfrm>
            <a:off x="760150" y="1222178"/>
            <a:ext cx="7998500" cy="3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script main.py(mode, sequences_file, blosum_file)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seqReader &lt;- an instance of the SequenceReader class</a:t>
            </a:r>
            <a:b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	Read sequences_file into seqReader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	if the mode is “distance” then</a:t>
            </a:r>
            <a:b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		aligner &lt;- an instance of the </a:t>
            </a:r>
            <a:r>
              <a:rPr lang="en" sz="900" i="1" dirty="0">
                <a:latin typeface="Courier New"/>
                <a:ea typeface="Courier New"/>
                <a:cs typeface="Courier New"/>
                <a:sym typeface="Courier New"/>
              </a:rPr>
              <a:t>GlobalDistanceAligner</a:t>
            </a: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 class, scored with blosum_file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	else if the mode is “similarity” then</a:t>
            </a:r>
            <a:b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		aligner &lt;- </a:t>
            </a:r>
            <a:r>
              <a:rPr lang="en" sz="900" dirty="0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</a:rPr>
              <a:t>an instance of the </a:t>
            </a:r>
            <a:r>
              <a:rPr lang="en" sz="900" i="1" dirty="0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</a:rPr>
              <a:t>GlobalSimilarityAligner </a:t>
            </a:r>
            <a:r>
              <a:rPr lang="en" sz="900" dirty="0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</a:rPr>
              <a:t>class, scored with blosum_file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	For each unique pair of sequences (seqA, seqB) in seqReader:</a:t>
            </a:r>
            <a:b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		Perform an alignment on seqA and seqB using aligner</a:t>
            </a:r>
            <a:b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		Print the alignment of seqA    # ex. “ACCCGVA___T”</a:t>
            </a:r>
            <a:b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		Print the match symbols        # ex. “*   *|*   *”</a:t>
            </a:r>
            <a:b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 		Print the alignment of seqB    # ex. “A___GTAPPPT”</a:t>
            </a:r>
            <a:b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		Print the alignment score      # ex. “Score: 12”</a:t>
            </a:r>
            <a:b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	end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	Terminate the program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6"/>
          <p:cNvSpPr/>
          <p:nvPr/>
        </p:nvSpPr>
        <p:spPr>
          <a:xfrm>
            <a:off x="521000" y="4002213"/>
            <a:ext cx="1294800" cy="5091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6"/>
          <p:cNvSpPr/>
          <p:nvPr/>
        </p:nvSpPr>
        <p:spPr>
          <a:xfrm>
            <a:off x="2697066" y="1502300"/>
            <a:ext cx="1623600" cy="6756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6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56862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</a:t>
            </a:r>
            <a:endParaRPr/>
          </a:p>
        </p:txBody>
      </p:sp>
      <p:cxnSp>
        <p:nvCxnSpPr>
          <p:cNvPr id="379" name="Google Shape;379;p56"/>
          <p:cNvCxnSpPr/>
          <p:nvPr/>
        </p:nvCxnSpPr>
        <p:spPr>
          <a:xfrm flipH="1">
            <a:off x="1861339" y="1860950"/>
            <a:ext cx="7674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80" name="Google Shape;380;p56"/>
          <p:cNvSpPr txBox="1"/>
          <p:nvPr/>
        </p:nvSpPr>
        <p:spPr>
          <a:xfrm>
            <a:off x="2793516" y="1607263"/>
            <a:ext cx="14307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SequenceReader</a:t>
            </a:r>
            <a:endParaRPr sz="10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81" name="Google Shape;381;p56"/>
          <p:cNvCxnSpPr/>
          <p:nvPr/>
        </p:nvCxnSpPr>
        <p:spPr>
          <a:xfrm flipH="1">
            <a:off x="2979057" y="1817160"/>
            <a:ext cx="10596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" name="Google Shape;382;p56"/>
          <p:cNvSpPr txBox="1"/>
          <p:nvPr/>
        </p:nvSpPr>
        <p:spPr>
          <a:xfrm>
            <a:off x="2773266" y="1809425"/>
            <a:ext cx="14862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set_sequences(path: String)</a:t>
            </a: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3" name="Google Shape;383;p56"/>
          <p:cNvSpPr/>
          <p:nvPr/>
        </p:nvSpPr>
        <p:spPr>
          <a:xfrm>
            <a:off x="2689575" y="3600225"/>
            <a:ext cx="2029200" cy="11616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56"/>
          <p:cNvSpPr txBox="1"/>
          <p:nvPr/>
        </p:nvSpPr>
        <p:spPr>
          <a:xfrm>
            <a:off x="2988816" y="3703263"/>
            <a:ext cx="14307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BlosumReader</a:t>
            </a:r>
            <a:endParaRPr sz="10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85" name="Google Shape;385;p56"/>
          <p:cNvCxnSpPr/>
          <p:nvPr/>
        </p:nvCxnSpPr>
        <p:spPr>
          <a:xfrm flipH="1">
            <a:off x="3174357" y="3913160"/>
            <a:ext cx="10596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" name="Google Shape;386;p56"/>
          <p:cNvSpPr txBox="1"/>
          <p:nvPr/>
        </p:nvSpPr>
        <p:spPr>
          <a:xfrm>
            <a:off x="2765775" y="3937350"/>
            <a:ext cx="19530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read_file(path: String)</a:t>
            </a: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get_similarity_score(a: String, b: String)</a:t>
            </a: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9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get_distance_score(a: String, b: String)</a:t>
            </a: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7" name="Google Shape;387;p56"/>
          <p:cNvSpPr/>
          <p:nvPr/>
        </p:nvSpPr>
        <p:spPr>
          <a:xfrm>
            <a:off x="521000" y="1585550"/>
            <a:ext cx="1294800" cy="5091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6"/>
          <p:cNvSpPr txBox="1"/>
          <p:nvPr/>
        </p:nvSpPr>
        <p:spPr>
          <a:xfrm>
            <a:off x="453050" y="4098802"/>
            <a:ext cx="14307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blosum.txt</a:t>
            </a:r>
            <a:endParaRPr sz="11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89" name="Google Shape;389;p56"/>
          <p:cNvSpPr/>
          <p:nvPr/>
        </p:nvSpPr>
        <p:spPr>
          <a:xfrm>
            <a:off x="6102689" y="3926450"/>
            <a:ext cx="1623600" cy="6756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6"/>
          <p:cNvSpPr txBox="1"/>
          <p:nvPr/>
        </p:nvSpPr>
        <p:spPr>
          <a:xfrm>
            <a:off x="6191651" y="4023963"/>
            <a:ext cx="14307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GlobalAlignerBase</a:t>
            </a:r>
            <a:endParaRPr sz="1000" b="1" i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91" name="Google Shape;391;p56"/>
          <p:cNvCxnSpPr/>
          <p:nvPr/>
        </p:nvCxnSpPr>
        <p:spPr>
          <a:xfrm flipH="1">
            <a:off x="6384679" y="4233860"/>
            <a:ext cx="10596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56"/>
          <p:cNvSpPr txBox="1"/>
          <p:nvPr/>
        </p:nvSpPr>
        <p:spPr>
          <a:xfrm>
            <a:off x="1774463" y="1599788"/>
            <a:ext cx="971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reads</a:t>
            </a: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93" name="Google Shape;393;p56"/>
          <p:cNvCxnSpPr/>
          <p:nvPr/>
        </p:nvCxnSpPr>
        <p:spPr>
          <a:xfrm flipH="1">
            <a:off x="4763369" y="4296925"/>
            <a:ext cx="12846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94" name="Google Shape;394;p56"/>
          <p:cNvSpPr txBox="1"/>
          <p:nvPr/>
        </p:nvSpPr>
        <p:spPr>
          <a:xfrm>
            <a:off x="4772422" y="4016181"/>
            <a:ext cx="136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obtains scores from</a:t>
            </a: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395" name="Google Shape;395;p56"/>
          <p:cNvCxnSpPr/>
          <p:nvPr/>
        </p:nvCxnSpPr>
        <p:spPr>
          <a:xfrm flipH="1">
            <a:off x="1861339" y="4293323"/>
            <a:ext cx="7674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96" name="Google Shape;396;p56"/>
          <p:cNvSpPr txBox="1"/>
          <p:nvPr/>
        </p:nvSpPr>
        <p:spPr>
          <a:xfrm>
            <a:off x="1774463" y="4032161"/>
            <a:ext cx="971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reads</a:t>
            </a: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7" name="Google Shape;397;p56"/>
          <p:cNvSpPr txBox="1"/>
          <p:nvPr/>
        </p:nvSpPr>
        <p:spPr>
          <a:xfrm>
            <a:off x="453050" y="1674652"/>
            <a:ext cx="14307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sequences.txt</a:t>
            </a:r>
            <a:endParaRPr sz="11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98" name="Google Shape;398;p56"/>
          <p:cNvSpPr/>
          <p:nvPr/>
        </p:nvSpPr>
        <p:spPr>
          <a:xfrm>
            <a:off x="6267099" y="1586138"/>
            <a:ext cx="1294800" cy="5091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6"/>
          <p:cNvSpPr txBox="1"/>
          <p:nvPr/>
        </p:nvSpPr>
        <p:spPr>
          <a:xfrm>
            <a:off x="6199149" y="1675239"/>
            <a:ext cx="14307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main.py</a:t>
            </a:r>
            <a:endParaRPr sz="1100"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400" name="Google Shape;400;p56"/>
          <p:cNvCxnSpPr/>
          <p:nvPr/>
        </p:nvCxnSpPr>
        <p:spPr>
          <a:xfrm flipH="1">
            <a:off x="4384450" y="1864550"/>
            <a:ext cx="17943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01" name="Google Shape;401;p56"/>
          <p:cNvSpPr txBox="1"/>
          <p:nvPr/>
        </p:nvSpPr>
        <p:spPr>
          <a:xfrm>
            <a:off x="4722125" y="1569127"/>
            <a:ext cx="13671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obtains sequences from</a:t>
            </a: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2" name="Google Shape;402;p56"/>
          <p:cNvSpPr txBox="1"/>
          <p:nvPr/>
        </p:nvSpPr>
        <p:spPr>
          <a:xfrm>
            <a:off x="6230950" y="2150936"/>
            <a:ext cx="136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computes</a:t>
            </a:r>
            <a:br>
              <a:rPr lang="en" sz="9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9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alignments with</a:t>
            </a: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403" name="Google Shape;403;p56"/>
          <p:cNvCxnSpPr/>
          <p:nvPr/>
        </p:nvCxnSpPr>
        <p:spPr>
          <a:xfrm flipH="1">
            <a:off x="7055600" y="1105994"/>
            <a:ext cx="413100" cy="4131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04" name="Google Shape;404;p56"/>
          <p:cNvSpPr txBox="1"/>
          <p:nvPr/>
        </p:nvSpPr>
        <p:spPr>
          <a:xfrm>
            <a:off x="7325786" y="737660"/>
            <a:ext cx="7119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ENTRY</a:t>
            </a:r>
            <a:endParaRPr sz="1300"/>
          </a:p>
        </p:txBody>
      </p:sp>
      <p:sp>
        <p:nvSpPr>
          <p:cNvPr id="405" name="Google Shape;405;p56"/>
          <p:cNvSpPr txBox="1"/>
          <p:nvPr/>
        </p:nvSpPr>
        <p:spPr>
          <a:xfrm>
            <a:off x="6171389" y="4233850"/>
            <a:ext cx="16443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align(seqA: String, seqB: String)</a:t>
            </a: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6" name="Google Shape;406;p56"/>
          <p:cNvSpPr/>
          <p:nvPr/>
        </p:nvSpPr>
        <p:spPr>
          <a:xfrm>
            <a:off x="5117539" y="2668308"/>
            <a:ext cx="1623600" cy="6756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6"/>
          <p:cNvSpPr txBox="1"/>
          <p:nvPr/>
        </p:nvSpPr>
        <p:spPr>
          <a:xfrm>
            <a:off x="5107200" y="2748747"/>
            <a:ext cx="16443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GlobalDistanceAligner</a:t>
            </a:r>
            <a:endParaRPr sz="10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408" name="Google Shape;408;p56"/>
          <p:cNvCxnSpPr/>
          <p:nvPr/>
        </p:nvCxnSpPr>
        <p:spPr>
          <a:xfrm flipH="1">
            <a:off x="5399529" y="2975718"/>
            <a:ext cx="10596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56"/>
          <p:cNvSpPr txBox="1"/>
          <p:nvPr/>
        </p:nvSpPr>
        <p:spPr>
          <a:xfrm>
            <a:off x="5186239" y="2975708"/>
            <a:ext cx="16443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align(seqA: String, seqB: String)</a:t>
            </a: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0" name="Google Shape;410;p56"/>
          <p:cNvSpPr/>
          <p:nvPr/>
        </p:nvSpPr>
        <p:spPr>
          <a:xfrm>
            <a:off x="7074064" y="2668308"/>
            <a:ext cx="1623600" cy="6756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56"/>
          <p:cNvSpPr txBox="1"/>
          <p:nvPr/>
        </p:nvSpPr>
        <p:spPr>
          <a:xfrm>
            <a:off x="7063725" y="2748747"/>
            <a:ext cx="16443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GlobalSimilarityAligner</a:t>
            </a:r>
            <a:endParaRPr sz="1000"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412" name="Google Shape;412;p56"/>
          <p:cNvCxnSpPr/>
          <p:nvPr/>
        </p:nvCxnSpPr>
        <p:spPr>
          <a:xfrm flipH="1">
            <a:off x="7356054" y="2975718"/>
            <a:ext cx="10596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" name="Google Shape;413;p56"/>
          <p:cNvSpPr txBox="1"/>
          <p:nvPr/>
        </p:nvSpPr>
        <p:spPr>
          <a:xfrm>
            <a:off x="7142764" y="2975708"/>
            <a:ext cx="16443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align(seqA: String, seqB: String)</a:t>
            </a: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414" name="Google Shape;414;p56"/>
          <p:cNvCxnSpPr/>
          <p:nvPr/>
        </p:nvCxnSpPr>
        <p:spPr>
          <a:xfrm flipH="1">
            <a:off x="6178828" y="2153615"/>
            <a:ext cx="436500" cy="47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15" name="Google Shape;415;p56"/>
          <p:cNvCxnSpPr/>
          <p:nvPr/>
        </p:nvCxnSpPr>
        <p:spPr>
          <a:xfrm>
            <a:off x="7173378" y="2145515"/>
            <a:ext cx="436500" cy="47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16" name="Google Shape;416;p56"/>
          <p:cNvSpPr txBox="1"/>
          <p:nvPr/>
        </p:nvSpPr>
        <p:spPr>
          <a:xfrm>
            <a:off x="6251100" y="3476479"/>
            <a:ext cx="136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Inherits from</a:t>
            </a:r>
            <a:endParaRPr sz="9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417" name="Google Shape;417;p56"/>
          <p:cNvCxnSpPr/>
          <p:nvPr/>
        </p:nvCxnSpPr>
        <p:spPr>
          <a:xfrm flipH="1">
            <a:off x="7265778" y="3402965"/>
            <a:ext cx="436500" cy="47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18" name="Google Shape;418;p56"/>
          <p:cNvCxnSpPr/>
          <p:nvPr/>
        </p:nvCxnSpPr>
        <p:spPr>
          <a:xfrm>
            <a:off x="6126728" y="3394865"/>
            <a:ext cx="436500" cy="47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7">
            <a:hlinkClick r:id="" action="ppaction://noaction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57"/>
          <p:cNvSpPr txBox="1">
            <a:spLocks noGrp="1"/>
          </p:cNvSpPr>
          <p:nvPr>
            <p:ph type="ctrTitle"/>
          </p:nvPr>
        </p:nvSpPr>
        <p:spPr>
          <a:xfrm flipH="1">
            <a:off x="9952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MANUAL</a:t>
            </a:r>
            <a:endParaRPr/>
          </a:p>
        </p:txBody>
      </p:sp>
      <p:sp>
        <p:nvSpPr>
          <p:cNvPr id="425" name="Google Shape;425;p57"/>
          <p:cNvSpPr txBox="1">
            <a:spLocks noGrp="1"/>
          </p:cNvSpPr>
          <p:nvPr>
            <p:ph type="title" idx="2"/>
          </p:nvPr>
        </p:nvSpPr>
        <p:spPr>
          <a:xfrm flipH="1">
            <a:off x="995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26" name="Google Shape;426;p57"/>
          <p:cNvCxnSpPr/>
          <p:nvPr/>
        </p:nvCxnSpPr>
        <p:spPr>
          <a:xfrm>
            <a:off x="0" y="4028275"/>
            <a:ext cx="5106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7" name="Google Shape;427;p57"/>
          <p:cNvGrpSpPr/>
          <p:nvPr/>
        </p:nvGrpSpPr>
        <p:grpSpPr>
          <a:xfrm>
            <a:off x="8154332" y="595171"/>
            <a:ext cx="294401" cy="353645"/>
            <a:chOff x="-35814600" y="3202075"/>
            <a:chExt cx="242625" cy="291450"/>
          </a:xfrm>
        </p:grpSpPr>
        <p:sp>
          <p:nvSpPr>
            <p:cNvPr id="428" name="Google Shape;428;p57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7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7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7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7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7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7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77943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Needleman-Wunsch Algorithm</a:t>
            </a:r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body" idx="4294967295"/>
          </p:nvPr>
        </p:nvSpPr>
        <p:spPr>
          <a:xfrm>
            <a:off x="870650" y="1346325"/>
            <a:ext cx="6919200" cy="3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In 1970, Saul B. Needleman and Christian D. Wunsch published a paper on a computer algorithm that finds similarities in the amino acid sequence of two proteins.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Before this, visual comparison was used to reveal sequence coincidence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This algorithm utilizes matrices to evaluate every possible combination of amino acids in a protein sequence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This algorithm was one of the first to use dynamic programming to compare biological sequences</a:t>
            </a:r>
            <a:endParaRPr sz="1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56862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MANUAL:  BLOSUM FILE</a:t>
            </a:r>
            <a:endParaRPr/>
          </a:p>
        </p:txBody>
      </p:sp>
      <p:sp>
        <p:nvSpPr>
          <p:cNvPr id="440" name="Google Shape;440;p58"/>
          <p:cNvSpPr txBox="1">
            <a:spLocks noGrp="1"/>
          </p:cNvSpPr>
          <p:nvPr>
            <p:ph type="body" idx="4294967295"/>
          </p:nvPr>
        </p:nvSpPr>
        <p:spPr>
          <a:xfrm>
            <a:off x="870650" y="1346325"/>
            <a:ext cx="6919200" cy="3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BLOSUM file contains an  n × n  BLOSUM similarity matrix with row and column headers, along with the gap initiation and extension costs for the alignment computation.</a:t>
            </a:r>
            <a:br>
              <a:rPr lang="en" sz="1300"/>
            </a:br>
            <a:br>
              <a:rPr lang="en" sz="1300"/>
            </a:br>
            <a:r>
              <a:rPr lang="en" sz="1300"/>
              <a:t>The BLOSUM file requires the following conditions:</a:t>
            </a:r>
            <a:endParaRPr sz="1300" i="1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rabicPeriod"/>
            </a:pPr>
            <a:r>
              <a:rPr lang="en" sz="1300"/>
              <a:t>The first line contains the title of the matrix (ex.”BLOSUM62”).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rabicPeriod"/>
            </a:pPr>
            <a:r>
              <a:rPr lang="en" sz="1300"/>
              <a:t>The next non-empty line contains n column labels for the matrix, separated by one or more spaces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rabicPeriod"/>
            </a:pPr>
            <a:r>
              <a:rPr lang="en" sz="1300"/>
              <a:t>The next n non-empty lines contain a row label, and i column values.  Every i-th row label is identical to the i-th column label.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rabicPeriod"/>
            </a:pPr>
            <a:r>
              <a:rPr lang="en" sz="1300"/>
              <a:t>The next non-empty line contains the text “Gap_initiation = x”, where x is a (generally negative) integer representing the gap initiation cost.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300"/>
              <a:buAutoNum type="arabicPeriod"/>
            </a:pPr>
            <a:r>
              <a:rPr lang="en" sz="1300"/>
              <a:t>The next non-empty line contains the text “Gap_extension = x”, where x is a (generally negative) integer representing the gap extension cost.</a:t>
            </a:r>
            <a:endParaRPr sz="13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61503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MANUAL:  SEQUENCES FILE</a:t>
            </a:r>
            <a:endParaRPr/>
          </a:p>
        </p:txBody>
      </p:sp>
      <p:sp>
        <p:nvSpPr>
          <p:cNvPr id="446" name="Google Shape;446;p59"/>
          <p:cNvSpPr txBox="1">
            <a:spLocks noGrp="1"/>
          </p:cNvSpPr>
          <p:nvPr>
            <p:ph type="body" idx="4294967295"/>
          </p:nvPr>
        </p:nvSpPr>
        <p:spPr>
          <a:xfrm>
            <a:off x="870650" y="1346325"/>
            <a:ext cx="6919200" cy="3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sequences file contains information on the sequences that the alignment will be performed on.  </a:t>
            </a:r>
            <a:br>
              <a:rPr lang="en" sz="1300"/>
            </a:br>
            <a:br>
              <a:rPr lang="en" sz="1300"/>
            </a:br>
            <a:r>
              <a:rPr lang="en" sz="1300"/>
              <a:t>For every sequence in the file, the following conditions are required:</a:t>
            </a:r>
            <a:endParaRPr sz="1300" i="1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rabicPeriod"/>
            </a:pPr>
            <a:r>
              <a:rPr lang="en" sz="1300"/>
              <a:t>The first non-empty line contains the identifying information for the sequence.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rabicPeriod"/>
            </a:pPr>
            <a:r>
              <a:rPr lang="en" sz="1300"/>
              <a:t>The second non-empty line contains the name of the protein, and the species from which it originated (separated by the “-” character).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300"/>
              <a:buAutoNum type="arabicPeriod"/>
            </a:pPr>
            <a:r>
              <a:rPr lang="en" sz="1300"/>
              <a:t>The third non-empty line contains the sequence, and ends with the “*” character.  All characters in the sequence exists in the BLOSUM matrix of the BLOSUM file.</a:t>
            </a:r>
            <a:endParaRPr sz="13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0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74904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MANUAL:  RUNNING THE SCRIPT</a:t>
            </a:r>
            <a:endParaRPr/>
          </a:p>
        </p:txBody>
      </p:sp>
      <p:sp>
        <p:nvSpPr>
          <p:cNvPr id="452" name="Google Shape;452;p60"/>
          <p:cNvSpPr txBox="1">
            <a:spLocks noGrp="1"/>
          </p:cNvSpPr>
          <p:nvPr>
            <p:ph type="body" idx="4294967295"/>
          </p:nvPr>
        </p:nvSpPr>
        <p:spPr>
          <a:xfrm>
            <a:off x="870650" y="1346325"/>
            <a:ext cx="6919200" cy="7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script </a:t>
            </a:r>
            <a:r>
              <a:rPr lang="en" sz="1300" i="1"/>
              <a:t>main.py</a:t>
            </a:r>
            <a:r>
              <a:rPr lang="en" sz="1300"/>
              <a:t> accepts the following arguments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300"/>
          </a:p>
        </p:txBody>
      </p:sp>
      <p:sp>
        <p:nvSpPr>
          <p:cNvPr id="453" name="Google Shape;453;p60"/>
          <p:cNvSpPr/>
          <p:nvPr/>
        </p:nvSpPr>
        <p:spPr>
          <a:xfrm>
            <a:off x="1287750" y="1895525"/>
            <a:ext cx="6281700" cy="2778900"/>
          </a:xfrm>
          <a:prstGeom prst="snip2DiagRect">
            <a:avLst>
              <a:gd name="adj1" fmla="val 18257"/>
              <a:gd name="adj2" fmla="val 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54" name="Google Shape;454;p60"/>
          <p:cNvGraphicFramePr/>
          <p:nvPr/>
        </p:nvGraphicFramePr>
        <p:xfrm>
          <a:off x="1514975" y="1989150"/>
          <a:ext cx="5908875" cy="2685200"/>
        </p:xfrm>
        <a:graphic>
          <a:graphicData uri="http://schemas.openxmlformats.org/drawingml/2006/table">
            <a:tbl>
              <a:tblPr>
                <a:noFill/>
                <a:tableStyleId>{20D1545F-4ED0-4DE8-AE2B-CCAABBA21422}</a:tableStyleId>
              </a:tblPr>
              <a:tblGrid>
                <a:gridCol w="146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ARGUMENT</a:t>
                      </a:r>
                      <a:endParaRPr b="1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TYPE</a:t>
                      </a:r>
                      <a:endParaRPr b="1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mode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string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The type of global alignment to be performed. 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</a:b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Can be “distance” or “similarity”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blosum_file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string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The path to the BLOSUM file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sequences_file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string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The path to the sequences file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55" name="Google Shape;455;p60"/>
          <p:cNvCxnSpPr/>
          <p:nvPr/>
        </p:nvCxnSpPr>
        <p:spPr>
          <a:xfrm rot="10800000">
            <a:off x="0" y="3379863"/>
            <a:ext cx="2062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60"/>
          <p:cNvCxnSpPr/>
          <p:nvPr/>
        </p:nvCxnSpPr>
        <p:spPr>
          <a:xfrm rot="10800000">
            <a:off x="0" y="4002113"/>
            <a:ext cx="2062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60"/>
          <p:cNvCxnSpPr/>
          <p:nvPr/>
        </p:nvCxnSpPr>
        <p:spPr>
          <a:xfrm>
            <a:off x="1287750" y="3385400"/>
            <a:ext cx="6004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60"/>
          <p:cNvCxnSpPr/>
          <p:nvPr/>
        </p:nvCxnSpPr>
        <p:spPr>
          <a:xfrm>
            <a:off x="1295225" y="4002125"/>
            <a:ext cx="5997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60"/>
          <p:cNvCxnSpPr/>
          <p:nvPr/>
        </p:nvCxnSpPr>
        <p:spPr>
          <a:xfrm rot="10800000">
            <a:off x="0" y="2617863"/>
            <a:ext cx="20628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60"/>
          <p:cNvCxnSpPr/>
          <p:nvPr/>
        </p:nvCxnSpPr>
        <p:spPr>
          <a:xfrm>
            <a:off x="1287750" y="2623400"/>
            <a:ext cx="6004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69192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MANUAL:  UNDERSTANDING THE OUTPUT</a:t>
            </a:r>
            <a:endParaRPr/>
          </a:p>
        </p:txBody>
      </p:sp>
      <p:sp>
        <p:nvSpPr>
          <p:cNvPr id="466" name="Google Shape;466;p61"/>
          <p:cNvSpPr txBox="1">
            <a:spLocks noGrp="1"/>
          </p:cNvSpPr>
          <p:nvPr>
            <p:ph type="body" idx="4294967295"/>
          </p:nvPr>
        </p:nvSpPr>
        <p:spPr>
          <a:xfrm>
            <a:off x="870650" y="1346325"/>
            <a:ext cx="7667100" cy="3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program computes and outputs the alignment of every possible pair of sequences in the provided file.  For each pair of sequences, we can understand the output as follows: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rabicPeriod"/>
            </a:pPr>
            <a:r>
              <a:rPr lang="en" sz="1300"/>
              <a:t>The first line contains the protein and species names of both sequences used in the following alignment.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rabicPeriod"/>
            </a:pPr>
            <a:r>
              <a:rPr lang="en" sz="1300"/>
              <a:t>The second line contains the optimal alignment of the first sequence.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rabicPeriod"/>
            </a:pPr>
            <a:r>
              <a:rPr lang="en" sz="1300"/>
              <a:t>The third line contains symbols representing the match status of individual characters in the two sequences.  The “*” symbol represents a direct match, the “|” symbol represents a mismatch/substitution, and a space represents an insertion/deletion.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300"/>
              <a:buAutoNum type="arabicPeriod"/>
            </a:pPr>
            <a:r>
              <a:rPr lang="en" sz="1300"/>
              <a:t>The fourth line contains the optimal alignment of the second sequence.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300"/>
              <a:buAutoNum type="arabicPeriod"/>
            </a:pPr>
            <a:r>
              <a:rPr lang="en" sz="1300"/>
              <a:t>The final line contains the score of the optimal global alignment.</a:t>
            </a:r>
            <a:endParaRPr sz="13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2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69192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MANUAL:  UNDERSTANDING THE OUTPUT</a:t>
            </a:r>
            <a:endParaRPr/>
          </a:p>
        </p:txBody>
      </p:sp>
      <p:sp>
        <p:nvSpPr>
          <p:cNvPr id="472" name="Google Shape;472;p62"/>
          <p:cNvSpPr txBox="1"/>
          <p:nvPr/>
        </p:nvSpPr>
        <p:spPr>
          <a:xfrm>
            <a:off x="1021650" y="1623525"/>
            <a:ext cx="7100700" cy="2277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Alignment of hemoglobin alpha chain (human) and myoglobin (olive baboon (tentative sequence))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---------VLSPADKTNVKAAWGKVGAHAGEYGAEALERMFLSFPTTKTYFPHFDLSHGSAQVKGH----------------------------G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**|         |****|*|||||*|*|*|*|*                      ***                            *                                                       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GLSDGEWQLVLN---------VWGKVEADIPSHGQEVLIRLF----------------------KGHPETLEKFDKFKHLKSEDEMKASEDLKKHG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Score:  585.5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Alignment of hemoglobin alpha chain (human) and hemoglobin alpha chain (gayal)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VLSPADKTNVKAAWGKVGAHAGEYGAEALERMFLSFPTTKTYFPHFDLSHGSAQVKGHGKKVADALTNAVAHVDDMPNALSALSDLHAHKLRVDPV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***|***|**********|**|*************************************|***|***|**|*|**|*|***|**************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VLSAADKGNVKAAWGKVGDHAAEYGAEALERMFLSFPTTKTYFPHFDLSHGSAQVKGHGAKVAAALTKAVGHLDDLPGALSELSDLHAHKLRVDPV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Score:  91.0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Alignment of myoglobin (olive baboon (tentative sequence)) and hemoglobin alpha chain (gayal)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GLSDGEWQLVLNV---------WGKVEADIPSHGQEVLIRLF----------------------KGHPETLEKFDKFKHLKSEDEMKASEDLKKHG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**||         ****|||||||*|*|*|*|*                      ***                            *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---------VLSAADKGNVKAAWGKVGDHAAEYGAEALERMFLSFPTTKTYFPHFDLSHGSAQVKGH----------------------------G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Score:  586.5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3" name="Google Shape;473;p62"/>
          <p:cNvSpPr txBox="1">
            <a:spLocks noGrp="1"/>
          </p:cNvSpPr>
          <p:nvPr>
            <p:ph type="body" idx="4294967295"/>
          </p:nvPr>
        </p:nvSpPr>
        <p:spPr>
          <a:xfrm>
            <a:off x="1275600" y="3901425"/>
            <a:ext cx="6592800" cy="17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1500">
                <a:solidFill>
                  <a:schemeClr val="hlink"/>
                </a:solidFill>
              </a:rPr>
              <a:t>Example Program Output Format</a:t>
            </a:r>
            <a:endParaRPr sz="150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3">
            <a:hlinkClick r:id="" action="ppaction://noaction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63"/>
          <p:cNvSpPr txBox="1">
            <a:spLocks noGrp="1"/>
          </p:cNvSpPr>
          <p:nvPr>
            <p:ph type="ctrTitle"/>
          </p:nvPr>
        </p:nvSpPr>
        <p:spPr>
          <a:xfrm flipH="1">
            <a:off x="9952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80" name="Google Shape;480;p63"/>
          <p:cNvSpPr txBox="1">
            <a:spLocks noGrp="1"/>
          </p:cNvSpPr>
          <p:nvPr>
            <p:ph type="title" idx="2"/>
          </p:nvPr>
        </p:nvSpPr>
        <p:spPr>
          <a:xfrm flipH="1">
            <a:off x="995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81" name="Google Shape;481;p63"/>
          <p:cNvCxnSpPr/>
          <p:nvPr/>
        </p:nvCxnSpPr>
        <p:spPr>
          <a:xfrm>
            <a:off x="0" y="4028275"/>
            <a:ext cx="5106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2" name="Google Shape;482;p63"/>
          <p:cNvGrpSpPr/>
          <p:nvPr/>
        </p:nvGrpSpPr>
        <p:grpSpPr>
          <a:xfrm>
            <a:off x="8131904" y="612983"/>
            <a:ext cx="339253" cy="318042"/>
            <a:chOff x="5049725" y="2635825"/>
            <a:chExt cx="481825" cy="451700"/>
          </a:xfrm>
        </p:grpSpPr>
        <p:sp>
          <p:nvSpPr>
            <p:cNvPr id="483" name="Google Shape;483;p63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4" name="Google Shape;484;p63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5" name="Google Shape;485;p63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4"/>
          <p:cNvSpPr txBox="1">
            <a:spLocks noGrp="1"/>
          </p:cNvSpPr>
          <p:nvPr>
            <p:ph type="ctrTitle"/>
          </p:nvPr>
        </p:nvSpPr>
        <p:spPr>
          <a:xfrm>
            <a:off x="760150" y="370575"/>
            <a:ext cx="56862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 INPUT FILES</a:t>
            </a:r>
            <a:endParaRPr/>
          </a:p>
        </p:txBody>
      </p:sp>
      <p:sp>
        <p:nvSpPr>
          <p:cNvPr id="491" name="Google Shape;491;p64"/>
          <p:cNvSpPr txBox="1"/>
          <p:nvPr/>
        </p:nvSpPr>
        <p:spPr>
          <a:xfrm>
            <a:off x="471575" y="1806200"/>
            <a:ext cx="3631200" cy="298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BLOSUM62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  S  T  P  A  G  N  D  E  Q  H  R  K  M  I  L  V  F  Y  W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   9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  -1  4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  -1  1  5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  -3 -1 -1  7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   0  1  0 -1  4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  -3  0 -2 -2  0  6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  -3  1  0 -2 -2  0  6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  -3  0 -1 -1 -2 -1  1  6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  -4  0 -1 -1 -1 -2  0  2  5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  -3  0 -1 -1 -1 -2  0  0  2  5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  -3 -1 -2 -2 -2 -2  1 -1  0  0  8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  -3 -1 -1 -2 -1 -2  0 -2  0  1  0  5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  -3  0 -1 -1 -1 -2  0 -1  1  1 -1  2  5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  -1 -1 -1 -2 -1 -3 -2 -3 -2  0 -2 -1 -1  5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  -1 -2 -1 -3 -1 -4 -3 -3 -3 -3 -3 -3 -3  1  4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  -1 -2 -1 -3 -1 -4 -3 -4 -3 -2 -3 -2 -2  2  2  4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  -1 -2  0 -2  0 -3 -3 -3 -2 -2 -3 -3 -2  1  3  1  4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  -2 -2 -2 -4 -2 -3 -3 -3 -3 -3 -1 -3 -3  0  0  0 -1  6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  -2 -2 -2 -3 -2 -3 -2 -3 -2 -1  2 -2 -2 -1 -1 -1 -1  3  7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  -2 -3 -2 -4 -3 -2 -4 -4 -3 -2 -2 -3 -3 -1 -3 -2 -3  1  2  11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Gap_initiation = -10</a:t>
            </a:r>
            <a:endParaRPr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Gap_extension = -2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2" name="Google Shape;492;p64"/>
          <p:cNvSpPr txBox="1"/>
          <p:nvPr/>
        </p:nvSpPr>
        <p:spPr>
          <a:xfrm>
            <a:off x="976925" y="1347625"/>
            <a:ext cx="2620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blosum.txt (the BLOSUM file)</a:t>
            </a:r>
            <a:endParaRPr sz="1300">
              <a:solidFill>
                <a:schemeClr val="hlink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93" name="Google Shape;493;p64"/>
          <p:cNvSpPr txBox="1"/>
          <p:nvPr/>
        </p:nvSpPr>
        <p:spPr>
          <a:xfrm>
            <a:off x="4596900" y="913400"/>
            <a:ext cx="4103100" cy="387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&gt;P1;HAHU | 1114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hemoglobin alpha chain - human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VLSPADKTNVKAAWGKVGAHAGEYGAEALERMFLSFPTTKTYFPHFDLSHGSAQVKGHGKKVADALTNAVAHVDDMPNALSALSDLHAHKLRVDPVNFKLLSHCLLVTLAAHLPAEFTPAVHASLDKFLASVSTVLTSKYR*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&gt;P1;MYBAO | 1114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myoglobin - olive baboon (tentative sequence)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GLSDGEWQLVLNVWGKVEADIPSHGQEVLIRLFKGHPETLEKFDKFKHLKSEDEMKASEDLKKHGATVLTALGGILKKKGHHEAEIKPLAQSHATKHKIPVKYLELISESIIQVLQSKHPGDFGADAQGAMNKALELFRNDMAAKYKELGFQG*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&gt;P1;GPPMI | 1114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leghemoglobin I - garden pea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GFTDKQEALVNSSSEFKQNLPGYSILFYTIVLEKAPAAKGLFSFLKDTAGVEDSPKLQAHAEQVFGLVRDSAAQLRTKGEVVLGNATLGAIHVQKGVTNPHFVVVKEALLQTIKKASGNNWSEELNTAWEVAYDGLATAIKKAMKTA*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&gt;P1;HABOG | 1114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hemoglobin alpha chain - gayal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VLSAADKGNVKAAWGKVGDHAAEYGAEALERMFLSFPTTKTYFPHFDLSHGSAQVKGHGAKVAAALTKAVGHLDDLPGALSELSDLHAHKLRVDPVNFKLLSHSLLVTLASHLPNDFTPAVHASLDKFLANVSTVLTSKYR*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&gt;P1;HAGT | 1114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hemoglobin alpha-I chain - goat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VLSAADKSNVKAAWGKVGGNAGAYGAEALERMFLSFPTTKTYFPHFDLSHGSAQVKGHGEKVAAALTKAVGHLDDLPGTLSDLSDLHAHKLRVDPVNFKLLSHSLLVTLACHLPNDFTPAVHASLDKFLANVSTVLTSKYR*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&gt;P1;HBMSN1 | 1114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hemoglobin beta chain, minor - mouse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VHLTDAEKSAVSCLWAKVNPDEVGGEALGRLLVVYPWTQRYFDSFGDLSSASAIMGNPKVKAHGKKVITAFNEGLKNLDNLKGTFASLSELHCDKLHVDPENFRLLGNAIVIVLGHHLGKDFTPAAQAAFQKVVAGVATALAHKYH*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&gt;P1;HGSH | 1114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hemoglobin gamma chain - sheep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MLTAEEKASVISLFAKVNVEEVGGEALGRLLVVYPWTQRFFEHFGDLSSADAILGNPKVKGHGKKVLNSFSEGLKQLDDLKGAFASLSELHCDKLHVDPENFRLLGNVLVVVLARRFGGEFTPELQANFQKVVTGVANALAHRYH*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&gt;P1;HBRNW | 1114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hemoglobin beta chains - white rhinoceros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VELTAEEKAAVLALWDKVKEDEVGGEALGRLLVVYPWTQRFFDSFGDLSTPAAVMGNAKVKAHGKKVLHSFGDGVHHLDNLKGTFAALSELHCDKLHVDPENFRLLGNVLVVVLAKHFGKQFTPELQAAYQKVVAGVANALAHKYH*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&gt;P1;HAEKN | 1114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hemoglobin alpha chain - European moose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VLSATDKSNVKAAWGKVGGNAPAYGAEALERMFLSFPTTKTYFPHFDLSHGSAQVKAHGEKVANALTKAVGHLDDLPGTLSDLSDLHAHKLRVDPVNFKLLSHTLLVTLAAHLPSDFTPAVHASLDKFLANVSTVLTSKYR*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&gt;P1;GPFJG2 | 1114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leghemoglobin glb2 - Sesbania rostrata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MGFTEKQEALVNASYEAFKQNLPGNSVLFYSFILEKAPAAKGMFSFLKDSDGVPQNNPSLQAHAEKVFGLVRDSAAQLRATGVVVLADASLGSVHVQKGVLDPHFVVVKEALLKTLKEAAGATWSDEVSNAWEVAYDGLSAAIKKAMS*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4" name="Google Shape;494;p64"/>
          <p:cNvSpPr txBox="1"/>
          <p:nvPr/>
        </p:nvSpPr>
        <p:spPr>
          <a:xfrm>
            <a:off x="5338200" y="468225"/>
            <a:ext cx="2620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sequences.txt (the sequences file)</a:t>
            </a:r>
            <a:endParaRPr sz="1300">
              <a:solidFill>
                <a:schemeClr val="hlink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5"/>
          <p:cNvSpPr txBox="1">
            <a:spLocks noGrp="1"/>
          </p:cNvSpPr>
          <p:nvPr>
            <p:ph type="ctrTitle"/>
          </p:nvPr>
        </p:nvSpPr>
        <p:spPr>
          <a:xfrm>
            <a:off x="1112400" y="1408525"/>
            <a:ext cx="69192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DEMO</a:t>
            </a:r>
            <a:endParaRPr sz="4000"/>
          </a:p>
        </p:txBody>
      </p:sp>
      <p:sp>
        <p:nvSpPr>
          <p:cNvPr id="500" name="Google Shape;500;p65"/>
          <p:cNvSpPr txBox="1">
            <a:spLocks noGrp="1"/>
          </p:cNvSpPr>
          <p:nvPr>
            <p:ph type="body" idx="4294967295"/>
          </p:nvPr>
        </p:nvSpPr>
        <p:spPr>
          <a:xfrm>
            <a:off x="424200" y="2310700"/>
            <a:ext cx="8252100" cy="2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&gt;  python3  main.py   distance   ./input_files/blosum62.txt   </a:t>
            </a:r>
            <a:r>
              <a:rPr lang="en" sz="1800">
                <a:solidFill>
                  <a:schemeClr val="hlink"/>
                </a:solidFill>
              </a:rPr>
              <a:t>./input_files/</a:t>
            </a:r>
            <a:r>
              <a:rPr lang="en" sz="1800"/>
              <a:t>sequences.txt</a:t>
            </a:r>
            <a:endParaRPr sz="1800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&gt;  python3  main.py  similarity   </a:t>
            </a:r>
            <a:r>
              <a:rPr lang="en" sz="1800">
                <a:solidFill>
                  <a:schemeClr val="hlink"/>
                </a:solidFill>
              </a:rPr>
              <a:t>./input_files/</a:t>
            </a:r>
            <a:r>
              <a:rPr lang="en" sz="1800"/>
              <a:t>blosum62.txt   </a:t>
            </a:r>
            <a:r>
              <a:rPr lang="en" sz="1800">
                <a:solidFill>
                  <a:schemeClr val="hlink"/>
                </a:solidFill>
              </a:rPr>
              <a:t>./input_files/</a:t>
            </a:r>
            <a:r>
              <a:rPr lang="en" sz="1800"/>
              <a:t>sequences.txt</a:t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6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0"/>
              <a:t>THANK YOU</a:t>
            </a:r>
            <a:endParaRPr sz="55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7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69192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511" name="Google Shape;511;p67"/>
          <p:cNvSpPr txBox="1">
            <a:spLocks noGrp="1"/>
          </p:cNvSpPr>
          <p:nvPr>
            <p:ph type="body" idx="4294967295"/>
          </p:nvPr>
        </p:nvSpPr>
        <p:spPr>
          <a:xfrm>
            <a:off x="870650" y="1346325"/>
            <a:ext cx="7667100" cy="3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Needleman, Saul B., and Christian D. Wunsch. “A General Method Applicable to the Search for Similarities in the Amino Acid Sequence of Two Proteins.” </a:t>
            </a:r>
            <a:r>
              <a:rPr lang="en" sz="1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Journal of Molecular Biology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vol. 48, no. 3, 1970, pp. 443–453., https://doi.org/10.1016/0022-2836(70)90057-4.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Chakraborty, Angana, and Sanghamitra Bandyopadhyay. “FOGSAA: Fast Optimal Global Sequence Alignment Algorithm.” </a:t>
            </a:r>
            <a:r>
              <a:rPr lang="en" sz="1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Scientific Reports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vol. 3, no. 1, 2013, https://doi.org/10.1038/srep01746.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Gotoh, Osamu. “An Improved Algorithm for Matching Biological Sequences.” </a:t>
            </a:r>
            <a:r>
              <a:rPr lang="en" sz="11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Journal of Molecular Biology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vol. 162, no. 3, 1982, pp. 705–708., https://doi.org/10.1016/0022-2836(82)90398-9.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81384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Needleman-Wunsch Algorithm</a:t>
            </a:r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body" idx="4294967295"/>
          </p:nvPr>
        </p:nvSpPr>
        <p:spPr>
          <a:xfrm>
            <a:off x="870650" y="1346325"/>
            <a:ext cx="7013700" cy="3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Start by numbering the 2 proteins (A and B) from their N-terminal end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Number them such that A</a:t>
            </a:r>
            <a:r>
              <a:rPr lang="en" sz="1300" i="1"/>
              <a:t>j</a:t>
            </a:r>
            <a:r>
              <a:rPr lang="en" sz="1300"/>
              <a:t> is the </a:t>
            </a:r>
            <a:r>
              <a:rPr lang="en" sz="1300" i="1"/>
              <a:t>j</a:t>
            </a:r>
            <a:r>
              <a:rPr lang="en" sz="1300"/>
              <a:t>th amino acid of protein A, and B</a:t>
            </a:r>
            <a:r>
              <a:rPr lang="en" sz="1300" i="1"/>
              <a:t>i</a:t>
            </a:r>
            <a:r>
              <a:rPr lang="en" sz="1300"/>
              <a:t> is the </a:t>
            </a:r>
            <a:r>
              <a:rPr lang="en" sz="1300" i="1"/>
              <a:t>i</a:t>
            </a:r>
            <a:r>
              <a:rPr lang="en" sz="1300"/>
              <a:t>th amino acid of protein B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Construct a matrix MAT</a:t>
            </a:r>
            <a:r>
              <a:rPr lang="en" sz="1300" i="1"/>
              <a:t>ij</a:t>
            </a:r>
            <a:r>
              <a:rPr lang="en" sz="1300"/>
              <a:t> using A</a:t>
            </a:r>
            <a:r>
              <a:rPr lang="en" sz="1300" i="1"/>
              <a:t>j </a:t>
            </a:r>
            <a:r>
              <a:rPr lang="en" sz="1300"/>
              <a:t>as the columns, and B</a:t>
            </a:r>
            <a:r>
              <a:rPr lang="en" sz="1300" i="1"/>
              <a:t>i</a:t>
            </a:r>
            <a:r>
              <a:rPr lang="en" sz="1300"/>
              <a:t> as the rows.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This gives you a matrix with every possible comparison between A and B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A pathway of comparison between A and B is represented by a line connecting cells of the matrix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A necessary pathway through the matrix is defined as one that starts at a cell in the first column or row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For the next cell in the pathway either </a:t>
            </a:r>
            <a:r>
              <a:rPr lang="en" sz="1300" i="1"/>
              <a:t>i</a:t>
            </a:r>
            <a:r>
              <a:rPr lang="en" sz="1300"/>
              <a:t> or </a:t>
            </a:r>
            <a:r>
              <a:rPr lang="en" sz="1300" i="1"/>
              <a:t>j</a:t>
            </a:r>
            <a:r>
              <a:rPr lang="en" sz="1300"/>
              <a:t> must increase in value, with one of them increasing by exactly one, and the other increasing by one or more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Repeat this procedure until the </a:t>
            </a:r>
            <a:r>
              <a:rPr lang="en" sz="1300" i="1"/>
              <a:t>i</a:t>
            </a:r>
            <a:r>
              <a:rPr lang="en" sz="1300"/>
              <a:t> and </a:t>
            </a:r>
            <a:r>
              <a:rPr lang="en" sz="1300" i="1"/>
              <a:t>j</a:t>
            </a:r>
            <a:r>
              <a:rPr lang="en" sz="1300"/>
              <a:t> are equal to their limiting values, M and K, which are the total number of amino acids in the protein sequences A and B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81384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Needleman-Wunsch Algorithm</a:t>
            </a:r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4294967295"/>
          </p:nvPr>
        </p:nvSpPr>
        <p:spPr>
          <a:xfrm>
            <a:off x="870650" y="1346325"/>
            <a:ext cx="6919200" cy="13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In the simplest scoring system, MAT</a:t>
            </a:r>
            <a:r>
              <a:rPr lang="en" sz="1300" i="1"/>
              <a:t>ij</a:t>
            </a:r>
            <a:r>
              <a:rPr lang="en" sz="1300"/>
              <a:t> is assigned the value one, if A</a:t>
            </a:r>
            <a:r>
              <a:rPr lang="en" sz="1300" i="1"/>
              <a:t>j</a:t>
            </a:r>
            <a:r>
              <a:rPr lang="en" sz="1300"/>
              <a:t> is the same amino acid as B</a:t>
            </a:r>
            <a:r>
              <a:rPr lang="en" sz="1300" i="1"/>
              <a:t>i </a:t>
            </a:r>
            <a:r>
              <a:rPr lang="en" sz="1300"/>
              <a:t> and is assigned zero if they are different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This scoring system can be increased increased in sophistication if needed, Needleman and Wunsch suggest making each cell value a function of the composition of the proteins.</a:t>
            </a: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300"/>
          </a:p>
        </p:txBody>
      </p:sp>
      <p:sp>
        <p:nvSpPr>
          <p:cNvPr id="177" name="Google Shape;177;p33"/>
          <p:cNvSpPr txBox="1"/>
          <p:nvPr/>
        </p:nvSpPr>
        <p:spPr>
          <a:xfrm>
            <a:off x="870650" y="2511375"/>
            <a:ext cx="4363200" cy="14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Roboto Condensed Light"/>
              <a:buChar char="-"/>
            </a:pPr>
            <a:r>
              <a:rPr lang="en"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penalty factor for gaps may also be introduced, allowing no gaps unless the the benefit from the gap exceeds the gap cost</a:t>
            </a:r>
            <a:endParaRPr sz="1300">
              <a:solidFill>
                <a:schemeClr val="hlink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hlink"/>
              </a:buClr>
              <a:buSzPts val="1300"/>
              <a:buFont typeface="Roboto Condensed Light"/>
              <a:buChar char="-"/>
            </a:pPr>
            <a:r>
              <a:rPr lang="en"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This algorithm can also be expanded to compare </a:t>
            </a:r>
            <a:r>
              <a:rPr lang="en" sz="1300" i="1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</a:t>
            </a:r>
            <a:r>
              <a:rPr lang="en"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different proteins with an </a:t>
            </a:r>
            <a:r>
              <a:rPr lang="en" sz="1300" i="1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</a:t>
            </a:r>
            <a:r>
              <a:rPr lang="en" sz="13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-dimensional array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900" y="2626100"/>
            <a:ext cx="3705401" cy="23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79122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FOGSAA: Fast Optimal Global Sequence Alignment Algorithm</a:t>
            </a:r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body" idx="4294967295"/>
          </p:nvPr>
        </p:nvSpPr>
        <p:spPr>
          <a:xfrm>
            <a:off x="870650" y="1346325"/>
            <a:ext cx="6919200" cy="3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Published in 2013 by Angana Chakraborty and Sanghamitra Bandyopadhyay, FOGSAA is an algorithm that calculates alignment of nucleotide and protein sequences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Compared to the Needleman-Wunsch algorithm, FOGSAA achieves a time gain of 70-90% for highly similar nucleotide sequences (&gt; 80% similarity), and a time gain of 54-70% for moderately similar nucleotide sequences (30-80% similarity)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For other nucleotide sequences, it has approximately the same efficiency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For protein sequences, FOGSAA has an average time gain of 25-40%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en" sz="1300"/>
              <a:t>Gives exactly the same result as Needleman-Wunsch in less or the same amount of time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81384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FOGSAA</a:t>
            </a:r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4294967295"/>
          </p:nvPr>
        </p:nvSpPr>
        <p:spPr>
          <a:xfrm>
            <a:off x="870650" y="1346325"/>
            <a:ext cx="6919200" cy="3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Starts by building a branch and bound tree where every possible alignment of the sequences is represented in root-to-leaf paths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Expand on the branches in a greedy way until the end of the path is reached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At any intermediate point, if a branch is found that is more promising than the current one, it starts expanding on that branch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Repeat this procedure until no other branch is found to be better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At any point, if a branch is deemed no longer promising, it is pruned to save on computation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en" sz="1300"/>
              <a:t>If less than 30% similarity between the input sequences is found, FOGSAA terminates with an approximate score equal to the best score found so far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81384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FOGSAA</a:t>
            </a:r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4294967295"/>
          </p:nvPr>
        </p:nvSpPr>
        <p:spPr>
          <a:xfrm>
            <a:off x="870650" y="1199525"/>
            <a:ext cx="6959400" cy="3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P1 and P2 are defined as pointers to symbols in S1 and S2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Each node of the tree shows alignment between one pair of symbols, which is defined as (0,0) for the root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Each node has a value pair (P1,P2), the Type of alignment (match, mismatch, gap), the Present Score (PrS), and the Fitness Score (T</a:t>
            </a:r>
            <a:r>
              <a:rPr lang="en" sz="1300" baseline="-25000"/>
              <a:t>max</a:t>
            </a:r>
            <a:r>
              <a:rPr lang="en" sz="1300"/>
              <a:t>, T</a:t>
            </a:r>
            <a:r>
              <a:rPr lang="en" sz="1300" baseline="-25000"/>
              <a:t>min</a:t>
            </a:r>
            <a:r>
              <a:rPr lang="en" sz="1300"/>
              <a:t>)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A path represents an alignment of a</a:t>
            </a:r>
            <a:r>
              <a:rPr lang="en" sz="1300" baseline="-25000"/>
              <a:t>1</a:t>
            </a:r>
            <a:r>
              <a:rPr lang="en" sz="1300"/>
              <a:t>,</a:t>
            </a:r>
            <a:r>
              <a:rPr lang="en" sz="1300">
                <a:solidFill>
                  <a:schemeClr val="hlink"/>
                </a:solidFill>
              </a:rPr>
              <a:t>a</a:t>
            </a:r>
            <a:r>
              <a:rPr lang="en" sz="1300" baseline="-25000">
                <a:solidFill>
                  <a:schemeClr val="hlink"/>
                </a:solidFill>
              </a:rPr>
              <a:t>2</a:t>
            </a:r>
            <a:r>
              <a:rPr lang="en" sz="1300">
                <a:solidFill>
                  <a:schemeClr val="hlink"/>
                </a:solidFill>
              </a:rPr>
              <a:t>,...,a</a:t>
            </a:r>
            <a:r>
              <a:rPr lang="en" sz="1300" baseline="-25000">
                <a:solidFill>
                  <a:schemeClr val="hlink"/>
                </a:solidFill>
              </a:rPr>
              <a:t>P1</a:t>
            </a:r>
            <a:r>
              <a:rPr lang="en" sz="1300">
                <a:solidFill>
                  <a:schemeClr val="hlink"/>
                </a:solidFill>
              </a:rPr>
              <a:t>, b</a:t>
            </a:r>
            <a:r>
              <a:rPr lang="en" sz="1300" baseline="-25000">
                <a:solidFill>
                  <a:schemeClr val="hlink"/>
                </a:solidFill>
              </a:rPr>
              <a:t>1</a:t>
            </a:r>
            <a:r>
              <a:rPr lang="en" sz="1300">
                <a:solidFill>
                  <a:schemeClr val="hlink"/>
                </a:solidFill>
              </a:rPr>
              <a:t>,b</a:t>
            </a:r>
            <a:r>
              <a:rPr lang="en" sz="1300" baseline="-25000">
                <a:solidFill>
                  <a:schemeClr val="hlink"/>
                </a:solidFill>
              </a:rPr>
              <a:t>2</a:t>
            </a:r>
            <a:r>
              <a:rPr lang="en" sz="1300">
                <a:solidFill>
                  <a:schemeClr val="hlink"/>
                </a:solidFill>
              </a:rPr>
              <a:t>,...,b</a:t>
            </a:r>
            <a:r>
              <a:rPr lang="en" sz="1300" baseline="-25000">
                <a:solidFill>
                  <a:schemeClr val="hlink"/>
                </a:solidFill>
              </a:rPr>
              <a:t>P2</a:t>
            </a:r>
            <a:r>
              <a:rPr lang="en" sz="1300">
                <a:solidFill>
                  <a:schemeClr val="hlink"/>
                </a:solidFill>
              </a:rPr>
              <a:t>, with the last pair of characters being aligned as Type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Starting from the root, FOGSAA either advances both pointers, leading to a match/mismatch, or moves either P1 or P2, while the other remains fixed, introducing a gap in S1/S2 respectively 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en" sz="1300"/>
              <a:t>Therefore, the root can have up to 3 children, (a</a:t>
            </a:r>
            <a:r>
              <a:rPr lang="en" sz="1300" baseline="-25000"/>
              <a:t>1</a:t>
            </a:r>
            <a:r>
              <a:rPr lang="en" sz="1300"/>
              <a:t>,b</a:t>
            </a:r>
            <a:r>
              <a:rPr lang="en" sz="1300" baseline="-25000"/>
              <a:t>1</a:t>
            </a:r>
            <a:r>
              <a:rPr lang="en" sz="1300"/>
              <a:t>), </a:t>
            </a:r>
            <a:r>
              <a:rPr lang="en" sz="1300">
                <a:solidFill>
                  <a:schemeClr val="hlink"/>
                </a:solidFill>
              </a:rPr>
              <a:t>(_,b</a:t>
            </a:r>
            <a:r>
              <a:rPr lang="en" sz="1300" baseline="-25000">
                <a:solidFill>
                  <a:schemeClr val="hlink"/>
                </a:solidFill>
              </a:rPr>
              <a:t>1</a:t>
            </a:r>
            <a:r>
              <a:rPr lang="en" sz="1300">
                <a:solidFill>
                  <a:schemeClr val="hlink"/>
                </a:solidFill>
              </a:rPr>
              <a:t>), (a</a:t>
            </a:r>
            <a:r>
              <a:rPr lang="en" sz="1300" baseline="-25000">
                <a:solidFill>
                  <a:schemeClr val="hlink"/>
                </a:solidFill>
              </a:rPr>
              <a:t>1</a:t>
            </a:r>
            <a:r>
              <a:rPr lang="en" sz="1300">
                <a:solidFill>
                  <a:schemeClr val="hlink"/>
                </a:solidFill>
              </a:rPr>
              <a:t>,_), and each of these can have up to 3 children following the same process. Graded by Fitness Score, only the best nodes will be expanded upon, while the others are inserted in a hashed priority queue ordered by score, possibly expanded upon later</a:t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>
            <a:spLocks noGrp="1"/>
          </p:cNvSpPr>
          <p:nvPr>
            <p:ph type="ctrTitle"/>
          </p:nvPr>
        </p:nvSpPr>
        <p:spPr>
          <a:xfrm>
            <a:off x="760150" y="490375"/>
            <a:ext cx="81384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FOGSAA</a:t>
            </a:r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body" idx="4294967295"/>
          </p:nvPr>
        </p:nvSpPr>
        <p:spPr>
          <a:xfrm>
            <a:off x="870650" y="1346325"/>
            <a:ext cx="6919200" cy="3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FOGSAA continues selecting the most fit child based on Fitness Score until the end of the branch is reached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FOGSAA then picks another branch to expand on, starting from a node that has the highest Fitness Score, and is on top of the priority queue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If at any point, the score of the topmost node in the priority queue will give a similarity of less than 30% (this can be changed in parameters), FOGSAA will terminate and return the best alignment and its score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Otherwise, FOGSAA terminates with an optimal alignment of the sequences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en" sz="1300"/>
              <a:t>Gap score can also be expanded to include affine gap penalties, with the cost being the gap open cost (</a:t>
            </a:r>
            <a:r>
              <a:rPr lang="en" sz="1300" i="1"/>
              <a:t>Go</a:t>
            </a:r>
            <a:r>
              <a:rPr lang="en" sz="1300"/>
              <a:t>) plus the length of the gap times the gap extension cost (</a:t>
            </a:r>
            <a:r>
              <a:rPr lang="en" sz="1300" i="1"/>
              <a:t>L * Ge</a:t>
            </a:r>
            <a:r>
              <a:rPr lang="en" sz="1300"/>
              <a:t>)</a:t>
            </a:r>
            <a:endParaRPr sz="1300" baseline="-25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4204</Words>
  <Application>Microsoft Office PowerPoint</Application>
  <PresentationFormat>On-screen Show (16:9)</PresentationFormat>
  <Paragraphs>550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Times New Roman</vt:lpstr>
      <vt:lpstr>Exo 2</vt:lpstr>
      <vt:lpstr>Arial</vt:lpstr>
      <vt:lpstr>Nunito Light</vt:lpstr>
      <vt:lpstr>Courier New</vt:lpstr>
      <vt:lpstr>Roboto Condensed Light</vt:lpstr>
      <vt:lpstr>Fira Sans Extra Condensed Medium</vt:lpstr>
      <vt:lpstr>Roboto Condensed</vt:lpstr>
      <vt:lpstr>Tech Newsletter XL by Slidesgo</vt:lpstr>
      <vt:lpstr>SEQUENCE SIMILARITY  AND DISTANCE</vt:lpstr>
      <vt:lpstr>LITERATURE REVIEW</vt:lpstr>
      <vt:lpstr>Needleman-Wunsch Algorithm</vt:lpstr>
      <vt:lpstr>Needleman-Wunsch Algorithm</vt:lpstr>
      <vt:lpstr>Needleman-Wunsch Algorithm</vt:lpstr>
      <vt:lpstr>FOGSAA: Fast Optimal Global Sequence Alignment Algorithm</vt:lpstr>
      <vt:lpstr>FOGSAA</vt:lpstr>
      <vt:lpstr>FOGSAA</vt:lpstr>
      <vt:lpstr>FOGSAA</vt:lpstr>
      <vt:lpstr>Gotoh Algorithm</vt:lpstr>
      <vt:lpstr>Gotoh Algorithm</vt:lpstr>
      <vt:lpstr>Gotoh Algorithm</vt:lpstr>
      <vt:lpstr>ANALYSIS OF ALGORITHM</vt:lpstr>
      <vt:lpstr>ALGORITHM STAGES</vt:lpstr>
      <vt:lpstr>1. INITIALIZE THE MATRICES (SIMILARITY)</vt:lpstr>
      <vt:lpstr>2. COMPUTE THE MATRICES (SIMILARITY)</vt:lpstr>
      <vt:lpstr>3. TRACE THE MATRICES (SIMILARITY)</vt:lpstr>
      <vt:lpstr>3. TRACE THE MATRICES (SIMILARITY)</vt:lpstr>
      <vt:lpstr>3. TRACE THE MATRICES (SIMILARITY)</vt:lpstr>
      <vt:lpstr>3. TRACE THE MATRICES (SIMILARITY)</vt:lpstr>
      <vt:lpstr>1. INITIALIZE THE MATRICES (DISTANCE)</vt:lpstr>
      <vt:lpstr>2. COMPUTE THE MATRICES (DISTANCE)</vt:lpstr>
      <vt:lpstr>2. (ASIDE) DISTANCE SCORE CALCULATION</vt:lpstr>
      <vt:lpstr>3. TRACE THE MATRICES (DISTANCE)</vt:lpstr>
      <vt:lpstr>PROGRAMMING STRUCTURE</vt:lpstr>
      <vt:lpstr>PROGRAMMING STRUCTURE:  OVERVIEW</vt:lpstr>
      <vt:lpstr>PSEUDOCODE:  main.py</vt:lpstr>
      <vt:lpstr>STRUCTURE</vt:lpstr>
      <vt:lpstr>USER MANUAL</vt:lpstr>
      <vt:lpstr>USER MANUAL:  BLOSUM FILE</vt:lpstr>
      <vt:lpstr>USER MANUAL:  SEQUENCES FILE</vt:lpstr>
      <vt:lpstr>USER MANUAL:  RUNNING THE SCRIPT</vt:lpstr>
      <vt:lpstr>USER MANUAL:  UNDERSTANDING THE OUTPUT</vt:lpstr>
      <vt:lpstr>USER MANUAL:  UNDERSTANDING THE OUTPUT</vt:lpstr>
      <vt:lpstr>DEMO</vt:lpstr>
      <vt:lpstr>DEMO:  INPUT FILES</vt:lpstr>
      <vt:lpstr>DEMO</vt:lpstr>
      <vt:lpstr>THANK YOU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SIMILARITY  AND DISTANCE</dc:title>
  <cp:lastModifiedBy>Cameron Alton-Daniel Arnold</cp:lastModifiedBy>
  <cp:revision>1</cp:revision>
  <dcterms:modified xsi:type="dcterms:W3CDTF">2022-12-08T01:19:15Z</dcterms:modified>
</cp:coreProperties>
</file>